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49772-BFEE-4F92-B557-0EF8E2F19AC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BC1F4-1712-468C-82FA-9D2FB0D4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41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DE09E1-7BAA-44AC-B661-BF8FF45F370C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5252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54C7AB-1C50-4948-BA89-0C07B3114323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30343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7F0A1F-0FF3-4D73-A627-E6268D0BE0E7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40556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FA12FB-D85A-46D5-9F14-7B93FBDEB537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99468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E446A9-5272-44D6-90AF-A3114BBCF3AB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71614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2F6B0-EC2C-4B3A-94D4-98D70640A8CB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3477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4416BC-E2CB-47BB-B371-0048594D7CD9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528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FC08B8-465A-47C0-B309-D674F7D6BF88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25608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5E2040-838B-4168-834D-D5512A556294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2753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EEAE4F-FE23-4047-91E2-D88FA89D3FAD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68325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3F3795-9378-4DF4-A9C0-1C15515D4D3F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61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FF9276-0BD2-490B-8939-84CE74285539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9924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0552DA-0686-4835-8A90-6A502666A49D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2715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5912B1-1EB1-48C4-A0DB-B58F424DCE1C}" type="slidenum">
              <a:rPr kumimoji="0" lang="ar-SA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40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 bwMode="auto">
          <a:xfrm>
            <a:off x="368301" y="0"/>
            <a:ext cx="139700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 bwMode="auto">
          <a:xfrm>
            <a:off x="1320801" y="0"/>
            <a:ext cx="243417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 bwMode="auto">
          <a:xfrm>
            <a:off x="1521885" y="0"/>
            <a:ext cx="306916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41817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38767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2302933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215178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17" name="Oval 16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18" name="Oval 17"/>
          <p:cNvSpPr/>
          <p:nvPr/>
        </p:nvSpPr>
        <p:spPr bwMode="auto">
          <a:xfrm>
            <a:off x="1746251" y="4867275"/>
            <a:ext cx="855133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19" name="Oval 18"/>
          <p:cNvSpPr/>
          <p:nvPr/>
        </p:nvSpPr>
        <p:spPr bwMode="auto">
          <a:xfrm>
            <a:off x="1454151" y="5500689"/>
            <a:ext cx="184149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20" name="Oval 19"/>
          <p:cNvSpPr/>
          <p:nvPr/>
        </p:nvSpPr>
        <p:spPr bwMode="auto">
          <a:xfrm>
            <a:off x="2218267" y="5788025"/>
            <a:ext cx="366184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21" name="Oval 20"/>
          <p:cNvSpPr/>
          <p:nvPr/>
        </p:nvSpPr>
        <p:spPr>
          <a:xfrm>
            <a:off x="2540001" y="4495801"/>
            <a:ext cx="486833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2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617" y="1111250"/>
            <a:ext cx="2286000" cy="508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701" y="4117447"/>
            <a:ext cx="3657600" cy="5122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417" y="4929189"/>
            <a:ext cx="812800" cy="5175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CBD300-0B94-41D7-AF57-81B414FA80EF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94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1DDE18-D313-4211-8CA0-3988A7C55C43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39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9F067A-A38A-455E-9680-60EDDF2CB5EC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6139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7813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1"/>
            <a:ext cx="508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600201"/>
            <a:ext cx="508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5DB401-00E4-4A86-8832-3E6087B50FAC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658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7813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00201"/>
            <a:ext cx="508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502400" y="1600201"/>
            <a:ext cx="5080000" cy="4530725"/>
          </a:xfrm>
        </p:spPr>
        <p:txBody>
          <a:bodyPr>
            <a:normAutofit/>
          </a:bodyPr>
          <a:lstStyle/>
          <a:p>
            <a:pPr lvl="0"/>
            <a:endParaRPr lang="fa-IR" noProof="0" smtClean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317E24-E4E3-4609-8F68-F8AABF9F762D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8582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219200" y="277813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19200" y="1600201"/>
            <a:ext cx="50800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02400" y="1600201"/>
            <a:ext cx="50800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219200" y="3941763"/>
            <a:ext cx="50800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3941763"/>
            <a:ext cx="50800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66DBFC1-075B-4100-8E00-5A2E6743A99D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1716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7813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600201"/>
            <a:ext cx="508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02400" y="1600201"/>
            <a:ext cx="50800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02400" y="3941763"/>
            <a:ext cx="50800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8C829E-3BD7-4903-A7C3-EBEE3DCCEBB0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079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B0DFC8-F8D4-41CE-915B-67F5F2F457D6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 bwMode="auto">
          <a:xfrm>
            <a:off x="368301" y="0"/>
            <a:ext cx="139700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 bwMode="auto">
          <a:xfrm>
            <a:off x="1320801" y="0"/>
            <a:ext cx="243417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 bwMode="auto">
          <a:xfrm>
            <a:off x="1521885" y="0"/>
            <a:ext cx="306916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41817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38767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2302933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14" name="Oval 13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15" name="Oval 14"/>
          <p:cNvSpPr/>
          <p:nvPr/>
        </p:nvSpPr>
        <p:spPr bwMode="auto">
          <a:xfrm>
            <a:off x="1765300" y="4867275"/>
            <a:ext cx="857251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16" name="Oval 15"/>
          <p:cNvSpPr/>
          <p:nvPr/>
        </p:nvSpPr>
        <p:spPr bwMode="auto">
          <a:xfrm>
            <a:off x="1454151" y="5500689"/>
            <a:ext cx="184149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17" name="Oval 16"/>
          <p:cNvSpPr/>
          <p:nvPr/>
        </p:nvSpPr>
        <p:spPr bwMode="auto">
          <a:xfrm>
            <a:off x="2218267" y="5791200"/>
            <a:ext cx="366184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18" name="Oval 17"/>
          <p:cNvSpPr/>
          <p:nvPr/>
        </p:nvSpPr>
        <p:spPr bwMode="auto">
          <a:xfrm>
            <a:off x="2506134" y="4479926"/>
            <a:ext cx="486833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12130617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1500" y="1106488"/>
            <a:ext cx="2286000" cy="508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701" y="4114272"/>
            <a:ext cx="3657600" cy="5122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6467" y="4929189"/>
            <a:ext cx="812800" cy="5175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CFD1B7F-74CD-4E12-8ADC-BAB1AA756357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5686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FCA365-35D0-450D-BECB-244D901DDADD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59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C56545-F0D5-4B96-87B2-B00240170A16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922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238742-7AAC-4AF9-99CF-E273DBF2BADB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FDD358-D92E-4039-A3F5-987DB952D892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9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 dirty="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 dirty="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7" name="Straight Connector 17"/>
          <p:cNvSpPr>
            <a:spLocks noChangeShapeType="1"/>
          </p:cNvSpPr>
          <p:nvPr/>
        </p:nvSpPr>
        <p:spPr bwMode="auto">
          <a:xfrm>
            <a:off x="8257117" y="0"/>
            <a:ext cx="0" cy="6858000"/>
          </a:xfrm>
          <a:prstGeom prst="line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8" name="Straight Connector 1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9" name="Rectangle 8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/>
          </a:p>
        </p:txBody>
      </p:sp>
      <p:sp>
        <p:nvSpPr>
          <p:cNvPr id="10" name="Straight Connector 2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1" name="Oval 10"/>
          <p:cNvSpPr/>
          <p:nvPr/>
        </p:nvSpPr>
        <p:spPr>
          <a:xfrm>
            <a:off x="10875434" y="5715001"/>
            <a:ext cx="732367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C793CB-0F31-4E52-B249-5A2D2919DF58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4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6" name="Oval 5"/>
          <p:cNvSpPr/>
          <p:nvPr/>
        </p:nvSpPr>
        <p:spPr>
          <a:xfrm>
            <a:off x="10875434" y="5715001"/>
            <a:ext cx="732367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7" name="Straight Connector 17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8" name="Rectangle 7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/>
          </a:p>
        </p:txBody>
      </p:sp>
      <p:sp>
        <p:nvSpPr>
          <p:cNvPr id="9" name="Straight Connector 19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 dirty="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1" name="Straight Connector 23"/>
          <p:cNvSpPr>
            <a:spLocks noChangeShapeType="1"/>
          </p:cNvSpPr>
          <p:nvPr/>
        </p:nvSpPr>
        <p:spPr bwMode="auto">
          <a:xfrm>
            <a:off x="8257117" y="0"/>
            <a:ext cx="0" cy="6858000"/>
          </a:xfrm>
          <a:prstGeom prst="line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376470-6E08-43BE-80A0-62E1AD536BFE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2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 dirty="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99568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3954" y="1017853"/>
            <a:ext cx="2011362" cy="512233"/>
          </a:xfrm>
          <a:prstGeom prst="rect">
            <a:avLst/>
          </a:prstGeom>
        </p:spPr>
        <p:txBody>
          <a:bodyPr vert="horz" anchor="ctr" anchorCtr="0"/>
          <a:lstStyle>
            <a:lvl1pPr algn="r" rtl="1" eaLnBrk="1" latinLnBrk="0" hangingPunct="1">
              <a:defRPr kumimoji="0" sz="1200">
                <a:solidFill>
                  <a:schemeClr val="tx2"/>
                </a:solidFill>
                <a:latin typeface="Arial" charset="0"/>
                <a:ea typeface="+mn-ea"/>
                <a:cs typeface="Titr" pitchFamily="2" charset="-7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084" y="3676121"/>
            <a:ext cx="3200400" cy="486833"/>
          </a:xfrm>
          <a:prstGeom prst="rect">
            <a:avLst/>
          </a:prstGeom>
        </p:spPr>
        <p:txBody>
          <a:bodyPr vert="horz" anchor="ctr" anchorCtr="0"/>
          <a:lstStyle>
            <a:lvl1pPr algn="l" rtl="1" eaLnBrk="1" latinLnBrk="0" hangingPunct="1">
              <a:defRPr kumimoji="0" sz="1200">
                <a:solidFill>
                  <a:schemeClr val="tx2"/>
                </a:solidFill>
                <a:latin typeface="Arial" charset="0"/>
                <a:ea typeface="+mn-ea"/>
                <a:cs typeface="Titr" pitchFamily="2" charset="-7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r" rtl="1" eaLnBrk="1" hangingPunct="1">
              <a:defRPr/>
            </a:pPr>
            <a:endParaRPr lang="en-US" sz="1800">
              <a:latin typeface="Arial" charset="0"/>
              <a:cs typeface="Titr" panose="00000700000000000000" pitchFamily="2" charset="-78"/>
            </a:endParaRPr>
          </a:p>
        </p:txBody>
      </p:sp>
      <p:sp>
        <p:nvSpPr>
          <p:cNvPr id="1032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/>
          </a:p>
        </p:txBody>
      </p:sp>
      <p:sp>
        <p:nvSpPr>
          <p:cNvPr id="1034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2" name="Oval 11"/>
          <p:cNvSpPr/>
          <p:nvPr/>
        </p:nvSpPr>
        <p:spPr>
          <a:xfrm>
            <a:off x="10875434" y="5715001"/>
            <a:ext cx="732367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 eaLnBrk="1" hangingPunct="1">
              <a:defRPr/>
            </a:pPr>
            <a:endParaRPr lang="en-US" sz="1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9451" y="5734050"/>
            <a:ext cx="812800" cy="520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1">
                <a:solidFill>
                  <a:srgbClr val="FFFFFF"/>
                </a:solidFill>
                <a:ea typeface="Titr" panose="00000700000000000000" pitchFamily="2" charset="-78"/>
                <a:cs typeface="Titr" panose="00000700000000000000" pitchFamily="2" charset="-78"/>
              </a:defRPr>
            </a:lvl1pPr>
          </a:lstStyle>
          <a:p>
            <a:pPr>
              <a:defRPr/>
            </a:pPr>
            <a:fld id="{08D8A927-F047-428B-8EC0-E1817CD7BE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491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cs typeface="Times New Roman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82AE00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C8DFAA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BB9B5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3.m4a"/><Relationship Id="rId7" Type="http://schemas.openxmlformats.org/officeDocument/2006/relationships/image" Target="../media/image1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jpe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3.m4a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8.m4a"/><Relationship Id="rId7" Type="http://schemas.openxmlformats.org/officeDocument/2006/relationships/image" Target="../media/image14.png"/><Relationship Id="rId2" Type="http://schemas.microsoft.com/office/2007/relationships/media" Target="../media/media8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BESM-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404813"/>
            <a:ext cx="5257800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1"/>
          <p:cNvSpPr>
            <a:spLocks noChangeArrowheads="1"/>
          </p:cNvSpPr>
          <p:nvPr/>
        </p:nvSpPr>
        <p:spPr bwMode="auto">
          <a:xfrm>
            <a:off x="3287714" y="3284539"/>
            <a:ext cx="55260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3600" b="1">
                <a:solidFill>
                  <a:srgbClr val="000000"/>
                </a:solidFill>
                <a:cs typeface="Times New Roman" panose="02020603050405020304" pitchFamily="18" charset="0"/>
              </a:rPr>
              <a:t>منبع : شیمی عمومی چارلز مورتیمر جلد اول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432175" y="2127251"/>
            <a:ext cx="46434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4000" b="1">
                <a:solidFill>
                  <a:prstClr val="black"/>
                </a:solidFill>
                <a:cs typeface="Times New Roman" panose="02020603050405020304" pitchFamily="18" charset="0"/>
              </a:rPr>
              <a:t>نام درس:شيمي عمومي 1</a:t>
            </a:r>
            <a:endParaRPr lang="en-US" altLang="en-US" sz="4000" b="1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6349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66191C-5277-416B-8864-DCEE55296502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5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C44E79B-ED52-4B84-ABB6-6EF57223A85E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4802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06613" y="2708275"/>
            <a:ext cx="8064500" cy="10287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90713" y="260350"/>
            <a:ext cx="8280400" cy="18430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1588"/>
            <a:ext cx="7467600" cy="849312"/>
          </a:xfrm>
        </p:spPr>
        <p:txBody>
          <a:bodyPr vert="horz" lIns="90488" tIns="44450" rIns="90488" bIns="44450" anchor="b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fa-IR" altLang="en-US" sz="4000" dirty="0">
                <a:cs typeface="B Nazanin" panose="00000400000000000000" pitchFamily="2" charset="-78"/>
              </a:rPr>
              <a:t>كشف الكترون(لامپ کاتدی)</a:t>
            </a:r>
            <a:endParaRPr lang="en-US" altLang="en-US" sz="4000" dirty="0">
              <a:cs typeface="B Nazanin" panose="00000400000000000000" pitchFamily="2" charset="-78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774826" y="1125538"/>
            <a:ext cx="8424863" cy="525621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algn="r" rtl="1" eaLnBrk="1" hangingPunct="1">
              <a:lnSpc>
                <a:spcPct val="90000"/>
              </a:lnSpc>
            </a:pPr>
            <a:r>
              <a:rPr lang="fa-IR" altLang="en-US" smtClean="0">
                <a:cs typeface="B Nazanin" panose="00000400000000000000" pitchFamily="2" charset="-78"/>
              </a:rPr>
              <a:t>در اواخر سالهاي 1800 و اوايل سالهاي 1900 ميلادي آزمايشهاي ديوي، فاراده وكارهاي استوني نشان داد واحدهايي از بار الكتريكي به اتمها وابسته اند.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altLang="en-US" smtClean="0">
                <a:cs typeface="B Nazanin" panose="00000400000000000000" pitchFamily="2" charset="-78"/>
              </a:rPr>
              <a:t>آزمايشهاي لوله اشعه كاتدي نشان داد كه ذرات باردار منفي خيلي كوچكي از مواد روي كاتد آزاد مي شوند.</a:t>
            </a:r>
            <a:endParaRPr lang="en-US" altLang="en-US" smtClean="0">
              <a:cs typeface="B Nazanin" panose="00000400000000000000" pitchFamily="2" charset="-78"/>
            </a:endParaRPr>
          </a:p>
          <a:p>
            <a:pPr algn="r" rtl="1" eaLnBrk="1" hangingPunct="1">
              <a:lnSpc>
                <a:spcPct val="90000"/>
              </a:lnSpc>
            </a:pPr>
            <a:r>
              <a:rPr lang="fa-IR" altLang="en-US" smtClean="0">
                <a:cs typeface="B Nazanin" panose="00000400000000000000" pitchFamily="2" charset="-78"/>
              </a:rPr>
              <a:t>	تابش کاتدی به نوع فلز به کار رفته در کاتد وابسته نیست.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altLang="en-US" smtClean="0">
                <a:cs typeface="B Nazanin" panose="00000400000000000000" pitchFamily="2" charset="-78"/>
              </a:rPr>
              <a:t>	با تغییر نوع گاز درون لامپ کاتدی رنگ تابش تغییر می کند.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altLang="en-US" smtClean="0">
                <a:cs typeface="B Nazanin" panose="00000400000000000000" pitchFamily="2" charset="-78"/>
              </a:rPr>
              <a:t>	با کاهش فشار گاز درون لامپ رنگ تابش کمرنگ تر می شود.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altLang="en-US" smtClean="0">
                <a:cs typeface="B Nazanin" panose="00000400000000000000" pitchFamily="2" charset="-78"/>
              </a:rPr>
              <a:t>	پرتو کاتدی در حضور میدان مغناطیسی به سمت    </a:t>
            </a:r>
            <a:r>
              <a:rPr lang="en-US" altLang="en-US" b="1" smtClean="0">
                <a:cs typeface="B Nazanin" panose="00000400000000000000" pitchFamily="2" charset="-78"/>
              </a:rPr>
              <a:t>N</a:t>
            </a:r>
            <a:r>
              <a:rPr lang="fa-IR" altLang="en-US" smtClean="0">
                <a:cs typeface="B Nazanin" panose="00000400000000000000" pitchFamily="2" charset="-78"/>
              </a:rPr>
              <a:t>  منحرف می شود.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altLang="en-US" smtClean="0">
                <a:cs typeface="B Nazanin" panose="00000400000000000000" pitchFamily="2" charset="-78"/>
              </a:rPr>
              <a:t>	پرتو کاتدی در حضور میدان الکتریکی به سمت بار مثبت منحرف می شود.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altLang="en-US" smtClean="0">
                <a:cs typeface="B Nazanin" panose="00000400000000000000" pitchFamily="2" charset="-78"/>
              </a:rPr>
              <a:t>	قرار دادن پره ی گردان در مسیر تابش سبب چرخش آن می شود.</a:t>
            </a:r>
          </a:p>
          <a:p>
            <a:pPr algn="r" rtl="1" eaLnBrk="1" hangingPunct="1">
              <a:lnSpc>
                <a:spcPct val="90000"/>
              </a:lnSpc>
            </a:pPr>
            <a:r>
              <a:rPr lang="fa-IR" altLang="en-US" smtClean="0">
                <a:cs typeface="B Nazanin" panose="00000400000000000000" pitchFamily="2" charset="-78"/>
              </a:rPr>
              <a:t>	قرار دادن یک مانع در مسیر تابش سبب تشکیل سایه می گردد.</a:t>
            </a:r>
          </a:p>
          <a:p>
            <a:pPr algn="r" rtl="1" eaLnBrk="1" hangingPunct="1">
              <a:lnSpc>
                <a:spcPct val="90000"/>
              </a:lnSpc>
            </a:pPr>
            <a:endParaRPr lang="en-US" altLang="en-US" smtClean="0">
              <a:cs typeface="B Nazanin" panose="00000400000000000000" pitchFamily="2" charset="-78"/>
            </a:endParaRP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2063750" y="3733800"/>
            <a:ext cx="83756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20000"/>
              </a:spcBef>
              <a:spcAft>
                <a:spcPct val="0"/>
              </a:spcAft>
              <a:buClr>
                <a:srgbClr val="FFA94A"/>
              </a:buClr>
              <a:buSzPct val="90000"/>
              <a:buFont typeface="Wingdings" panose="05000000000000000000" pitchFamily="2" charset="2"/>
              <a:buChar char="n"/>
            </a:pPr>
            <a:endParaRPr lang="en-US" altLang="en-US" sz="20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373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C09BAE-4FF7-4993-BA79-CF20253BF0D6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36083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5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ChangeArrowheads="1"/>
          </p:cNvSpPr>
          <p:nvPr/>
        </p:nvSpPr>
        <p:spPr bwMode="auto">
          <a:xfrm>
            <a:off x="1992314" y="1438276"/>
            <a:ext cx="82073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rtl="1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endParaRPr lang="fa-IR" altLang="en-US" sz="2400" dirty="0">
              <a:solidFill>
                <a:prstClr val="black"/>
              </a:solidFill>
            </a:endParaRPr>
          </a:p>
          <a:p>
            <a:pPr marL="342900" indent="-342900" algn="r" rtl="1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defRPr/>
            </a:pPr>
            <a:r>
              <a:rPr lang="fa-IR" altLang="en-US" sz="2400" dirty="0">
                <a:solidFill>
                  <a:prstClr val="black"/>
                </a:solidFill>
                <a:cs typeface="B Nazanin" panose="00000400000000000000" pitchFamily="2" charset="-78"/>
              </a:rPr>
              <a:t>برای نخستین بار جوزف تامسون، با استفاده از لامپ پرتو کاتدی، به وجود ذرات زیراتمی پی برد.</a:t>
            </a:r>
          </a:p>
          <a:p>
            <a:pPr marL="342900" indent="-342900" algn="r" rtl="1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defRPr/>
            </a:pPr>
            <a:r>
              <a:rPr lang="fa-IR" altLang="en-US" sz="2400" dirty="0">
                <a:solidFill>
                  <a:prstClr val="black"/>
                </a:solidFill>
                <a:cs typeface="B Nazanin" panose="00000400000000000000" pitchFamily="2" charset="-78"/>
              </a:rPr>
              <a:t>آزمايشهاي لوله اشعه كاتدي را اصلاح و نسبت بار به جرم اين ذرات (الكترونها) را با قرار دادن و انحراف آنها در ميدانهاي الكتريكي و مغناطيسي تعيين نمود.</a:t>
            </a:r>
          </a:p>
          <a:p>
            <a:pPr marL="342900" indent="-342900" algn="r" rtl="1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defRPr/>
            </a:pPr>
            <a:r>
              <a:rPr lang="fa-IR" altLang="en-US" sz="2400" dirty="0">
                <a:solidFill>
                  <a:prstClr val="black"/>
                </a:solidFill>
                <a:cs typeface="B Nazanin" panose="00000400000000000000" pitchFamily="2" charset="-78"/>
              </a:rPr>
              <a:t>وی به دو سر الکترود مثبت و منفی لامپ، اختلاف پتانسیل الکتریکی وصل کرد، و مشاهده کرد که پرتو کاتدی از الکترود منفی (کاتد) به الکترود مثبت (آند) می‌رود. سپس در مسیر پرتو کاتدی میدان الکتریکی قرار داد و مشاهده کرد که پرتو کاتدی به سمت قطب مثبت منحرف می‌شود؛ و همچنین در این مسیر، توربین پرّه‌دار قرار داد و بر اثر برخورد پرتو به توربین، توربین شروع به حرکت می‌کرد.</a:t>
            </a:r>
          </a:p>
          <a:p>
            <a:pPr marL="342900" indent="-342900" algn="r" rtl="1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defRPr/>
            </a:pPr>
            <a:r>
              <a:rPr lang="fa-IR" altLang="en-US" sz="2400" dirty="0">
                <a:solidFill>
                  <a:prstClr val="black"/>
                </a:solidFill>
                <a:cs typeface="B Nazanin" panose="00000400000000000000" pitchFamily="2" charset="-78"/>
              </a:rPr>
              <a:t>در یک میدان الکتریکی ثابت،شدت میدان مغناطیسی را طوری تنظیم می کنیم که پرتو از مسیر منحرف نشود در این حالت میتوان دو نیرو را با یکدیگر برابر قرار داد :</a:t>
            </a:r>
          </a:p>
        </p:txBody>
      </p:sp>
      <p:pic>
        <p:nvPicPr>
          <p:cNvPr id="75779" name="Picture 5" descr="thoms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34926"/>
            <a:ext cx="1655763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6"/>
          <p:cNvSpPr>
            <a:spLocks noChangeArrowheads="1"/>
          </p:cNvSpPr>
          <p:nvPr/>
        </p:nvSpPr>
        <p:spPr bwMode="auto">
          <a:xfrm>
            <a:off x="4194176" y="352426"/>
            <a:ext cx="4873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4000">
                <a:solidFill>
                  <a:prstClr val="black"/>
                </a:solidFill>
                <a:cs typeface="B Nazanin" panose="00000400000000000000" pitchFamily="2" charset="-78"/>
              </a:rPr>
              <a:t>آزمايش جي .جي. تامسون</a:t>
            </a:r>
            <a:r>
              <a:rPr lang="fa-IR" altLang="en-US" sz="2400">
                <a:solidFill>
                  <a:prstClr val="black"/>
                </a:solidFill>
                <a:cs typeface="B Nazanin" panose="00000400000000000000" pitchFamily="2" charset="-78"/>
              </a:rPr>
              <a:t> 1897</a:t>
            </a:r>
            <a:endParaRPr lang="en-US" altLang="en-US" sz="240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sp>
        <p:nvSpPr>
          <p:cNvPr id="75781" name="Rectangle 1"/>
          <p:cNvSpPr>
            <a:spLocks noChangeArrowheads="1"/>
          </p:cNvSpPr>
          <p:nvPr/>
        </p:nvSpPr>
        <p:spPr bwMode="auto">
          <a:xfrm>
            <a:off x="2279650" y="3182938"/>
            <a:ext cx="7632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pic>
        <p:nvPicPr>
          <p:cNvPr id="7578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6140450"/>
            <a:ext cx="3887788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7A5C"/>
                  </a:outerShdw>
                </a:effectLst>
              </a14:hiddenEffects>
            </a:ext>
          </a:extLst>
        </p:spPr>
      </p:pic>
      <p:pic>
        <p:nvPicPr>
          <p:cNvPr id="75783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5734050"/>
            <a:ext cx="3522663" cy="13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7A5C"/>
                  </a:outerShdw>
                </a:effectLst>
              </a14:hiddenEffects>
            </a:ext>
          </a:extLst>
        </p:spPr>
      </p:pic>
      <p:sp>
        <p:nvSpPr>
          <p:cNvPr id="757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057738-C6FD-460B-B670-4D9B386FF07F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87513" y="2022259"/>
            <a:ext cx="609600" cy="6096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24013" y="28214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7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27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ChangeArrowheads="1"/>
          </p:cNvSpPr>
          <p:nvPr/>
        </p:nvSpPr>
        <p:spPr bwMode="auto">
          <a:xfrm>
            <a:off x="1889125" y="260350"/>
            <a:ext cx="838358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2800">
                <a:solidFill>
                  <a:prstClr val="black"/>
                </a:solidFill>
                <a:cs typeface="B Nazanin" panose="00000400000000000000" pitchFamily="2" charset="-78"/>
              </a:rPr>
              <a:t>در حالتی که ذره در حال انحراف است،  نیروی گریز از مرکز با نیروی وارداز طرف میدان مغناطیسی برابر است.</a:t>
            </a:r>
          </a:p>
        </p:txBody>
      </p:sp>
      <p:pic>
        <p:nvPicPr>
          <p:cNvPr id="7680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1" y="1414463"/>
            <a:ext cx="7351713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7A5C"/>
                  </a:outerShdw>
                </a:effectLst>
              </a14:hiddenEffects>
            </a:ext>
          </a:extLst>
        </p:spPr>
      </p:pic>
      <p:pic>
        <p:nvPicPr>
          <p:cNvPr id="7680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4" y="2316163"/>
            <a:ext cx="5426075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7A5C"/>
                  </a:outerShdw>
                </a:effectLst>
              </a14:hiddenEffects>
            </a:ext>
          </a:extLst>
        </p:spPr>
      </p:pic>
      <p:pic>
        <p:nvPicPr>
          <p:cNvPr id="7680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6" y="4079875"/>
            <a:ext cx="8424863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7A5C"/>
                  </a:outerShdw>
                </a:effectLst>
              </a14:hiddenEffects>
            </a:ext>
          </a:extLst>
        </p:spPr>
      </p:pic>
      <p:pic>
        <p:nvPicPr>
          <p:cNvPr id="76806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6" y="5229226"/>
            <a:ext cx="3527425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7A5C"/>
                  </a:outerShdw>
                </a:effectLst>
              </a14:hiddenEffects>
            </a:ext>
          </a:extLst>
        </p:spPr>
      </p:pic>
      <p:pic>
        <p:nvPicPr>
          <p:cNvPr id="76807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6" y="5245101"/>
            <a:ext cx="3311525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7A7A5C"/>
                  </a:outerShdw>
                </a:effectLst>
              </a14:hiddenEffects>
            </a:ext>
          </a:extLst>
        </p:spPr>
      </p:pic>
      <p:pic>
        <p:nvPicPr>
          <p:cNvPr id="76808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5970588"/>
            <a:ext cx="381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80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3AC002F-076A-4B4B-8700-3BD1A275E99E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76810" name="Rectangle 1"/>
          <p:cNvSpPr>
            <a:spLocks noChangeArrowheads="1"/>
          </p:cNvSpPr>
          <p:nvPr/>
        </p:nvSpPr>
        <p:spPr bwMode="auto">
          <a:xfrm>
            <a:off x="5664200" y="4706939"/>
            <a:ext cx="44640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just" rt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prstClr val="black"/>
                </a:solidFill>
                <a:cs typeface="Times New Roman" panose="02020603050405020304" pitchFamily="18" charset="0"/>
              </a:rPr>
              <a:t>e/m=-1.7588*10</a:t>
            </a:r>
            <a:r>
              <a:rPr lang="en-US" altLang="en-US" baseline="30000">
                <a:solidFill>
                  <a:prstClr val="black"/>
                </a:solidFill>
                <a:cs typeface="Times New Roman" panose="02020603050405020304" pitchFamily="18" charset="0"/>
              </a:rPr>
              <a:t>8</a:t>
            </a:r>
            <a:r>
              <a:rPr lang="en-US" altLang="en-US">
                <a:solidFill>
                  <a:prstClr val="black"/>
                </a:solidFill>
                <a:cs typeface="Times New Roman" panose="02020603050405020304" pitchFamily="18" charset="0"/>
              </a:rPr>
              <a:t> C/g      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2792413"/>
            <a:ext cx="67183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1919288" y="260351"/>
            <a:ext cx="799306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>
                <a:solidFill>
                  <a:prstClr val="black"/>
                </a:solidFill>
                <a:cs typeface="B Nazanin" panose="00000400000000000000" pitchFamily="2" charset="-78"/>
              </a:rPr>
              <a:t>اشعه كاتدي و الكترونها(آزمايش تامسون)تعيين نسبت بار به جرم الكترون</a:t>
            </a:r>
            <a:endParaRPr lang="en-US" altLang="en-US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2843213" y="6432551"/>
            <a:ext cx="15552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2400">
                <a:solidFill>
                  <a:prstClr val="black"/>
                </a:solidFill>
                <a:cs typeface="Times New Roman" panose="02020603050405020304" pitchFamily="18" charset="0"/>
              </a:rPr>
              <a:t>منبع ولتاژ بالا</a:t>
            </a:r>
            <a:endParaRPr lang="en-US" altLang="en-US" sz="240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5059364" y="6489701"/>
            <a:ext cx="7585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2400">
                <a:solidFill>
                  <a:prstClr val="black"/>
                </a:solidFill>
                <a:cs typeface="Times New Roman" panose="02020603050405020304" pitchFamily="18" charset="0"/>
              </a:rPr>
              <a:t>آهنربا</a:t>
            </a:r>
            <a:endParaRPr lang="en-US" altLang="en-US" sz="240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6348413" y="2647951"/>
            <a:ext cx="26019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2400">
                <a:solidFill>
                  <a:prstClr val="black"/>
                </a:solidFill>
                <a:cs typeface="Times New Roman" panose="02020603050405020304" pitchFamily="18" charset="0"/>
              </a:rPr>
              <a:t>صفحات باردار الكتريكي</a:t>
            </a:r>
            <a:endParaRPr lang="en-US" altLang="en-US" sz="240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6527801" y="5902326"/>
            <a:ext cx="2276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2400">
                <a:solidFill>
                  <a:prstClr val="black"/>
                </a:solidFill>
                <a:cs typeface="Times New Roman" panose="02020603050405020304" pitchFamily="18" charset="0"/>
              </a:rPr>
              <a:t>مسير حركت الكترون</a:t>
            </a:r>
            <a:endParaRPr lang="en-US" altLang="en-US" sz="240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7726363" y="4568825"/>
            <a:ext cx="1974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2400">
                <a:solidFill>
                  <a:prstClr val="black"/>
                </a:solidFill>
                <a:cs typeface="Times New Roman" panose="02020603050405020304" pitchFamily="18" charset="0"/>
              </a:rPr>
              <a:t>صفحه فلوئورسان</a:t>
            </a:r>
            <a:endParaRPr lang="en-US" altLang="en-US" sz="240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783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85D0719-1F90-4C3F-B4E5-F59ABBA23FB2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66989" y="414338"/>
            <a:ext cx="7515225" cy="641350"/>
          </a:xfrm>
        </p:spPr>
        <p:txBody>
          <a:bodyPr vert="horz" lIns="92075" tIns="46038" rIns="92075" bIns="46038" anchor="t" anchorCtr="1">
            <a:sp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fa-IR" altLang="en-US" sz="3600" dirty="0">
                <a:cs typeface="B Nazanin" panose="00000400000000000000" pitchFamily="2" charset="-78"/>
              </a:rPr>
              <a:t>آزمايش تامسون</a:t>
            </a:r>
            <a:endParaRPr lang="en-US" altLang="en-US" sz="3600" dirty="0">
              <a:cs typeface="B Nazanin" panose="00000400000000000000" pitchFamily="2" charset="-78"/>
            </a:endParaRP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78855" name="Group 4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78858" name="AutoShape 5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78859" name="Oval 6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8860" name="Group 7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78866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8867" name="Arc 9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8861" name="Group 10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78864" name="Line 11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8865" name="Arc 12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78862" name="Line 13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8863" name="Oval 14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8856" name="Rectangle 15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78857" name="Rectangle 16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sp>
        <p:nvSpPr>
          <p:cNvPr id="78852" name="Rectangle 17"/>
          <p:cNvSpPr>
            <a:spLocks noChangeArrowheads="1"/>
          </p:cNvSpPr>
          <p:nvPr/>
        </p:nvSpPr>
        <p:spPr bwMode="auto">
          <a:xfrm>
            <a:off x="8594726" y="1858964"/>
            <a:ext cx="620363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8853" name="Rectangle 18"/>
          <p:cNvSpPr>
            <a:spLocks noChangeArrowheads="1"/>
          </p:cNvSpPr>
          <p:nvPr/>
        </p:nvSpPr>
        <p:spPr bwMode="auto">
          <a:xfrm>
            <a:off x="2879726" y="1858964"/>
            <a:ext cx="442429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78854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50BBFB-8F4B-4B8E-A120-01979E09E82C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49371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43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566989" y="414338"/>
            <a:ext cx="7515225" cy="641350"/>
          </a:xfrm>
        </p:spPr>
        <p:txBody>
          <a:bodyPr vert="horz" lIns="92075" tIns="46038" rIns="92075" bIns="46038" anchor="t" anchorCtr="1">
            <a:sp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fa-IR" altLang="en-US" sz="3600" dirty="0">
                <a:cs typeface="B Nazanin" panose="00000400000000000000" pitchFamily="2" charset="-78"/>
              </a:rPr>
              <a:t>آزمايش تامسون</a:t>
            </a:r>
            <a:endParaRPr lang="en-US" altLang="en-US" sz="3600" dirty="0">
              <a:cs typeface="B Nazanin" panose="00000400000000000000" pitchFamily="2" charset="-78"/>
            </a:endParaRPr>
          </a:p>
        </p:txBody>
      </p:sp>
      <p:grpSp>
        <p:nvGrpSpPr>
          <p:cNvPr id="80899" name="Group 3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80911" name="Group 4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80914" name="AutoShape 5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0915" name="Oval 6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0916" name="Group 7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80922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0923" name="Arc 9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80917" name="Group 10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80920" name="Line 11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0921" name="Arc 12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0918" name="Line 13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919" name="Oval 14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0912" name="Rectangle 15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80913" name="Rectangle 16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grpSp>
        <p:nvGrpSpPr>
          <p:cNvPr id="80900" name="Group 17"/>
          <p:cNvGrpSpPr>
            <a:grpSpLocks/>
          </p:cNvGrpSpPr>
          <p:nvPr/>
        </p:nvGrpSpPr>
        <p:grpSpPr bwMode="auto">
          <a:xfrm>
            <a:off x="3352800" y="3048000"/>
            <a:ext cx="762000" cy="914400"/>
            <a:chOff x="1152" y="1920"/>
            <a:chExt cx="480" cy="576"/>
          </a:xfrm>
        </p:grpSpPr>
        <p:sp>
          <p:nvSpPr>
            <p:cNvPr id="80904" name="Line 18"/>
            <p:cNvSpPr>
              <a:spLocks noChangeShapeType="1"/>
            </p:cNvSpPr>
            <p:nvPr/>
          </p:nvSpPr>
          <p:spPr bwMode="auto">
            <a:xfrm>
              <a:off x="1159" y="1920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05" name="Line 19"/>
            <p:cNvSpPr>
              <a:spLocks noChangeShapeType="1"/>
            </p:cNvSpPr>
            <p:nvPr/>
          </p:nvSpPr>
          <p:spPr bwMode="auto">
            <a:xfrm>
              <a:off x="1152" y="2016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06" name="Line 20"/>
            <p:cNvSpPr>
              <a:spLocks noChangeShapeType="1"/>
            </p:cNvSpPr>
            <p:nvPr/>
          </p:nvSpPr>
          <p:spPr bwMode="auto">
            <a:xfrm>
              <a:off x="1152" y="2112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07" name="Line 21"/>
            <p:cNvSpPr>
              <a:spLocks noChangeShapeType="1"/>
            </p:cNvSpPr>
            <p:nvPr/>
          </p:nvSpPr>
          <p:spPr bwMode="auto">
            <a:xfrm>
              <a:off x="1152" y="2208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08" name="Line 22"/>
            <p:cNvSpPr>
              <a:spLocks noChangeShapeType="1"/>
            </p:cNvSpPr>
            <p:nvPr/>
          </p:nvSpPr>
          <p:spPr bwMode="auto">
            <a:xfrm>
              <a:off x="1152" y="2304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09" name="Line 23"/>
            <p:cNvSpPr>
              <a:spLocks noChangeShapeType="1"/>
            </p:cNvSpPr>
            <p:nvPr/>
          </p:nvSpPr>
          <p:spPr bwMode="auto">
            <a:xfrm>
              <a:off x="1152" y="2400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910" name="Line 24"/>
            <p:cNvSpPr>
              <a:spLocks noChangeShapeType="1"/>
            </p:cNvSpPr>
            <p:nvPr/>
          </p:nvSpPr>
          <p:spPr bwMode="auto">
            <a:xfrm>
              <a:off x="1159" y="2496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0901" name="Rectangle 25"/>
          <p:cNvSpPr>
            <a:spLocks noChangeArrowheads="1"/>
          </p:cNvSpPr>
          <p:nvPr/>
        </p:nvSpPr>
        <p:spPr bwMode="auto">
          <a:xfrm>
            <a:off x="8594726" y="1858964"/>
            <a:ext cx="620363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80902" name="Rectangle 26"/>
          <p:cNvSpPr>
            <a:spLocks noChangeArrowheads="1"/>
          </p:cNvSpPr>
          <p:nvPr/>
        </p:nvSpPr>
        <p:spPr bwMode="auto">
          <a:xfrm>
            <a:off x="2879726" y="1858964"/>
            <a:ext cx="442429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809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825F36-99EF-4A20-A3AC-CD169035E4D2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0527"/>
      </p:ext>
    </p:extLst>
  </p:cSld>
  <p:clrMapOvr>
    <a:masterClrMapping/>
  </p:clrMapOvr>
  <p:transition advTm="1000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ChangeArrowheads="1"/>
          </p:cNvSpPr>
          <p:nvPr/>
        </p:nvSpPr>
        <p:spPr bwMode="auto">
          <a:xfrm>
            <a:off x="2117725" y="411163"/>
            <a:ext cx="795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a-IR" sz="3600" dirty="0">
                <a:solidFill>
                  <a:srgbClr val="3E3D2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B Nazanin" panose="00000400000000000000" pitchFamily="2" charset="-78"/>
              </a:rPr>
              <a:t>آزمايش تامسون</a:t>
            </a:r>
            <a:endParaRPr lang="en-US" sz="3600" dirty="0">
              <a:solidFill>
                <a:srgbClr val="3E3D2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B Nazanin" panose="00000400000000000000" pitchFamily="2" charset="-78"/>
            </a:endParaRPr>
          </a:p>
        </p:txBody>
      </p:sp>
      <p:grpSp>
        <p:nvGrpSpPr>
          <p:cNvPr id="82947" name="Group 3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82959" name="Group 4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82962" name="AutoShape 5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2963" name="Oval 6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2964" name="Group 7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8297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2971" name="Arc 9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82965" name="Group 10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82968" name="Line 11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2969" name="Arc 12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2966" name="Line 13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2967" name="Oval 14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2960" name="Rectangle 15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82961" name="Rectangle 16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grpSp>
        <p:nvGrpSpPr>
          <p:cNvPr id="82948" name="Group 17"/>
          <p:cNvGrpSpPr>
            <a:grpSpLocks/>
          </p:cNvGrpSpPr>
          <p:nvPr/>
        </p:nvGrpSpPr>
        <p:grpSpPr bwMode="auto">
          <a:xfrm>
            <a:off x="3352800" y="3048000"/>
            <a:ext cx="1600200" cy="914400"/>
            <a:chOff x="1152" y="1920"/>
            <a:chExt cx="1008" cy="576"/>
          </a:xfrm>
        </p:grpSpPr>
        <p:sp>
          <p:nvSpPr>
            <p:cNvPr id="82952" name="Line 18"/>
            <p:cNvSpPr>
              <a:spLocks noChangeShapeType="1"/>
            </p:cNvSpPr>
            <p:nvPr/>
          </p:nvSpPr>
          <p:spPr bwMode="auto">
            <a:xfrm>
              <a:off x="1167" y="1920"/>
              <a:ext cx="99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53" name="Line 19"/>
            <p:cNvSpPr>
              <a:spLocks noChangeShapeType="1"/>
            </p:cNvSpPr>
            <p:nvPr/>
          </p:nvSpPr>
          <p:spPr bwMode="auto">
            <a:xfrm>
              <a:off x="1152" y="2016"/>
              <a:ext cx="99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54" name="Line 20"/>
            <p:cNvSpPr>
              <a:spLocks noChangeShapeType="1"/>
            </p:cNvSpPr>
            <p:nvPr/>
          </p:nvSpPr>
          <p:spPr bwMode="auto">
            <a:xfrm>
              <a:off x="1152" y="2112"/>
              <a:ext cx="99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55" name="Line 21"/>
            <p:cNvSpPr>
              <a:spLocks noChangeShapeType="1"/>
            </p:cNvSpPr>
            <p:nvPr/>
          </p:nvSpPr>
          <p:spPr bwMode="auto">
            <a:xfrm>
              <a:off x="1152" y="2208"/>
              <a:ext cx="99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56" name="Line 22"/>
            <p:cNvSpPr>
              <a:spLocks noChangeShapeType="1"/>
            </p:cNvSpPr>
            <p:nvPr/>
          </p:nvSpPr>
          <p:spPr bwMode="auto">
            <a:xfrm>
              <a:off x="1152" y="2304"/>
              <a:ext cx="99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57" name="Line 23"/>
            <p:cNvSpPr>
              <a:spLocks noChangeShapeType="1"/>
            </p:cNvSpPr>
            <p:nvPr/>
          </p:nvSpPr>
          <p:spPr bwMode="auto">
            <a:xfrm>
              <a:off x="1152" y="2400"/>
              <a:ext cx="99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958" name="Line 24"/>
            <p:cNvSpPr>
              <a:spLocks noChangeShapeType="1"/>
            </p:cNvSpPr>
            <p:nvPr/>
          </p:nvSpPr>
          <p:spPr bwMode="auto">
            <a:xfrm>
              <a:off x="1167" y="2496"/>
              <a:ext cx="99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2949" name="Rectangle 25"/>
          <p:cNvSpPr>
            <a:spLocks noChangeArrowheads="1"/>
          </p:cNvSpPr>
          <p:nvPr/>
        </p:nvSpPr>
        <p:spPr bwMode="auto">
          <a:xfrm>
            <a:off x="8594726" y="1858964"/>
            <a:ext cx="620363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82950" name="Rectangle 26"/>
          <p:cNvSpPr>
            <a:spLocks noChangeArrowheads="1"/>
          </p:cNvSpPr>
          <p:nvPr/>
        </p:nvSpPr>
        <p:spPr bwMode="auto">
          <a:xfrm>
            <a:off x="2879726" y="1858964"/>
            <a:ext cx="442429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8295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4DA244-050B-4D91-BA71-9223E8B107A4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888561"/>
      </p:ext>
    </p:extLst>
  </p:cSld>
  <p:clrMapOvr>
    <a:masterClrMapping/>
  </p:clrMapOvr>
  <p:transition advTm="1000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ChangeArrowheads="1"/>
          </p:cNvSpPr>
          <p:nvPr/>
        </p:nvSpPr>
        <p:spPr bwMode="auto">
          <a:xfrm>
            <a:off x="2117725" y="411163"/>
            <a:ext cx="795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a-IR" sz="3600" dirty="0">
                <a:solidFill>
                  <a:srgbClr val="3E3D2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B Nazanin" panose="00000400000000000000" pitchFamily="2" charset="-78"/>
              </a:rPr>
              <a:t>آزمايش تامسون</a:t>
            </a:r>
            <a:endParaRPr lang="en-US" sz="3600" dirty="0">
              <a:solidFill>
                <a:srgbClr val="3E3D2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B Nazanin" panose="00000400000000000000" pitchFamily="2" charset="-78"/>
            </a:endParaRPr>
          </a:p>
        </p:txBody>
      </p:sp>
      <p:grpSp>
        <p:nvGrpSpPr>
          <p:cNvPr id="84995" name="Group 3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85007" name="Group 4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85010" name="AutoShape 5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5011" name="Oval 6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5012" name="Group 7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85018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019" name="Arc 9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85013" name="Group 10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85016" name="Line 11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017" name="Arc 12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5014" name="Line 13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5015" name="Oval 14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5008" name="Rectangle 15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85009" name="Rectangle 16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grpSp>
        <p:nvGrpSpPr>
          <p:cNvPr id="84996" name="Group 17"/>
          <p:cNvGrpSpPr>
            <a:grpSpLocks/>
          </p:cNvGrpSpPr>
          <p:nvPr/>
        </p:nvGrpSpPr>
        <p:grpSpPr bwMode="auto">
          <a:xfrm>
            <a:off x="3352800" y="3048000"/>
            <a:ext cx="2590800" cy="914400"/>
            <a:chOff x="1152" y="1920"/>
            <a:chExt cx="1632" cy="576"/>
          </a:xfrm>
        </p:grpSpPr>
        <p:sp>
          <p:nvSpPr>
            <p:cNvPr id="85000" name="Line 18"/>
            <p:cNvSpPr>
              <a:spLocks noChangeShapeType="1"/>
            </p:cNvSpPr>
            <p:nvPr/>
          </p:nvSpPr>
          <p:spPr bwMode="auto">
            <a:xfrm>
              <a:off x="1176" y="1920"/>
              <a:ext cx="160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01" name="Line 19"/>
            <p:cNvSpPr>
              <a:spLocks noChangeShapeType="1"/>
            </p:cNvSpPr>
            <p:nvPr/>
          </p:nvSpPr>
          <p:spPr bwMode="auto">
            <a:xfrm>
              <a:off x="1152" y="2016"/>
              <a:ext cx="160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02" name="Line 20"/>
            <p:cNvSpPr>
              <a:spLocks noChangeShapeType="1"/>
            </p:cNvSpPr>
            <p:nvPr/>
          </p:nvSpPr>
          <p:spPr bwMode="auto">
            <a:xfrm>
              <a:off x="1152" y="2112"/>
              <a:ext cx="160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03" name="Line 21"/>
            <p:cNvSpPr>
              <a:spLocks noChangeShapeType="1"/>
            </p:cNvSpPr>
            <p:nvPr/>
          </p:nvSpPr>
          <p:spPr bwMode="auto">
            <a:xfrm>
              <a:off x="1152" y="2208"/>
              <a:ext cx="160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04" name="Line 22"/>
            <p:cNvSpPr>
              <a:spLocks noChangeShapeType="1"/>
            </p:cNvSpPr>
            <p:nvPr/>
          </p:nvSpPr>
          <p:spPr bwMode="auto">
            <a:xfrm>
              <a:off x="1152" y="2304"/>
              <a:ext cx="160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05" name="Line 23"/>
            <p:cNvSpPr>
              <a:spLocks noChangeShapeType="1"/>
            </p:cNvSpPr>
            <p:nvPr/>
          </p:nvSpPr>
          <p:spPr bwMode="auto">
            <a:xfrm>
              <a:off x="1152" y="2400"/>
              <a:ext cx="160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006" name="Line 24"/>
            <p:cNvSpPr>
              <a:spLocks noChangeShapeType="1"/>
            </p:cNvSpPr>
            <p:nvPr/>
          </p:nvSpPr>
          <p:spPr bwMode="auto">
            <a:xfrm>
              <a:off x="1176" y="2496"/>
              <a:ext cx="160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4997" name="Rectangle 25"/>
          <p:cNvSpPr>
            <a:spLocks noChangeArrowheads="1"/>
          </p:cNvSpPr>
          <p:nvPr/>
        </p:nvSpPr>
        <p:spPr bwMode="auto">
          <a:xfrm>
            <a:off x="8594726" y="1858964"/>
            <a:ext cx="620363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84998" name="Rectangle 26"/>
          <p:cNvSpPr>
            <a:spLocks noChangeArrowheads="1"/>
          </p:cNvSpPr>
          <p:nvPr/>
        </p:nvSpPr>
        <p:spPr bwMode="auto">
          <a:xfrm>
            <a:off x="2879726" y="1858964"/>
            <a:ext cx="442429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8499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AE67C5-2531-46AD-9C42-61ADA462DC01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761682"/>
      </p:ext>
    </p:extLst>
  </p:cSld>
  <p:clrMapOvr>
    <a:masterClrMapping/>
  </p:clrMapOvr>
  <p:transition advTm="1000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ChangeArrowheads="1"/>
          </p:cNvSpPr>
          <p:nvPr/>
        </p:nvSpPr>
        <p:spPr bwMode="auto">
          <a:xfrm>
            <a:off x="2117725" y="411163"/>
            <a:ext cx="795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a-IR" sz="3600" dirty="0">
                <a:solidFill>
                  <a:srgbClr val="3E3D2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B Nazanin" panose="00000400000000000000" pitchFamily="2" charset="-78"/>
              </a:rPr>
              <a:t>آزمايش تامسون</a:t>
            </a:r>
            <a:endParaRPr lang="en-US" sz="3600" dirty="0">
              <a:solidFill>
                <a:srgbClr val="3E3D2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B Nazanin" panose="00000400000000000000" pitchFamily="2" charset="-78"/>
            </a:endParaRPr>
          </a:p>
        </p:txBody>
      </p:sp>
      <p:grpSp>
        <p:nvGrpSpPr>
          <p:cNvPr id="87043" name="Group 3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87055" name="Group 4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87058" name="AutoShape 5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7059" name="Oval 6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7060" name="Group 7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87066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7067" name="Arc 9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87061" name="Group 10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87064" name="Line 11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7065" name="Arc 12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7062" name="Line 13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063" name="Oval 14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7056" name="Rectangle 15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87057" name="Rectangle 16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grpSp>
        <p:nvGrpSpPr>
          <p:cNvPr id="87044" name="Group 17"/>
          <p:cNvGrpSpPr>
            <a:grpSpLocks/>
          </p:cNvGrpSpPr>
          <p:nvPr/>
        </p:nvGrpSpPr>
        <p:grpSpPr bwMode="auto">
          <a:xfrm>
            <a:off x="3352800" y="3048000"/>
            <a:ext cx="4343400" cy="914400"/>
            <a:chOff x="1152" y="1920"/>
            <a:chExt cx="2736" cy="576"/>
          </a:xfrm>
        </p:grpSpPr>
        <p:sp>
          <p:nvSpPr>
            <p:cNvPr id="87048" name="Line 18"/>
            <p:cNvSpPr>
              <a:spLocks noChangeShapeType="1"/>
            </p:cNvSpPr>
            <p:nvPr/>
          </p:nvSpPr>
          <p:spPr bwMode="auto">
            <a:xfrm>
              <a:off x="1192" y="1920"/>
              <a:ext cx="26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049" name="Line 19"/>
            <p:cNvSpPr>
              <a:spLocks noChangeShapeType="1"/>
            </p:cNvSpPr>
            <p:nvPr/>
          </p:nvSpPr>
          <p:spPr bwMode="auto">
            <a:xfrm>
              <a:off x="1152" y="2016"/>
              <a:ext cx="26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050" name="Line 20"/>
            <p:cNvSpPr>
              <a:spLocks noChangeShapeType="1"/>
            </p:cNvSpPr>
            <p:nvPr/>
          </p:nvSpPr>
          <p:spPr bwMode="auto">
            <a:xfrm>
              <a:off x="1152" y="2112"/>
              <a:ext cx="26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051" name="Line 21"/>
            <p:cNvSpPr>
              <a:spLocks noChangeShapeType="1"/>
            </p:cNvSpPr>
            <p:nvPr/>
          </p:nvSpPr>
          <p:spPr bwMode="auto">
            <a:xfrm>
              <a:off x="1152" y="2208"/>
              <a:ext cx="26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052" name="Line 22"/>
            <p:cNvSpPr>
              <a:spLocks noChangeShapeType="1"/>
            </p:cNvSpPr>
            <p:nvPr/>
          </p:nvSpPr>
          <p:spPr bwMode="auto">
            <a:xfrm>
              <a:off x="1152" y="2304"/>
              <a:ext cx="26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053" name="Line 23"/>
            <p:cNvSpPr>
              <a:spLocks noChangeShapeType="1"/>
            </p:cNvSpPr>
            <p:nvPr/>
          </p:nvSpPr>
          <p:spPr bwMode="auto">
            <a:xfrm>
              <a:off x="1152" y="2400"/>
              <a:ext cx="26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054" name="Line 24"/>
            <p:cNvSpPr>
              <a:spLocks noChangeShapeType="1"/>
            </p:cNvSpPr>
            <p:nvPr/>
          </p:nvSpPr>
          <p:spPr bwMode="auto">
            <a:xfrm>
              <a:off x="1192" y="2496"/>
              <a:ext cx="26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7045" name="Rectangle 25"/>
          <p:cNvSpPr>
            <a:spLocks noChangeArrowheads="1"/>
          </p:cNvSpPr>
          <p:nvPr/>
        </p:nvSpPr>
        <p:spPr bwMode="auto">
          <a:xfrm>
            <a:off x="8594726" y="1858964"/>
            <a:ext cx="620363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87046" name="Rectangle 26"/>
          <p:cNvSpPr>
            <a:spLocks noChangeArrowheads="1"/>
          </p:cNvSpPr>
          <p:nvPr/>
        </p:nvSpPr>
        <p:spPr bwMode="auto">
          <a:xfrm>
            <a:off x="2879726" y="1858964"/>
            <a:ext cx="442429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8704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FDD94D5-E363-4FF1-BDC7-59CE700F83FC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47120"/>
      </p:ext>
    </p:extLst>
  </p:cSld>
  <p:clrMapOvr>
    <a:masterClrMapping/>
  </p:clrMapOvr>
  <p:transition advTm="1000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274639"/>
            <a:ext cx="7467600" cy="706437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What is Chemistry?</a:t>
            </a:r>
            <a:endParaRPr lang="en-US" dirty="0"/>
          </a:p>
        </p:txBody>
      </p:sp>
      <p:sp>
        <p:nvSpPr>
          <p:cNvPr id="64515" name="Content Placeholder 3"/>
          <p:cNvSpPr>
            <a:spLocks noGrp="1"/>
          </p:cNvSpPr>
          <p:nvPr>
            <p:ph sz="quarter" idx="1"/>
          </p:nvPr>
        </p:nvSpPr>
        <p:spPr>
          <a:xfrm>
            <a:off x="1981200" y="1600201"/>
            <a:ext cx="7467600" cy="4873625"/>
          </a:xfrm>
        </p:spPr>
        <p:txBody>
          <a:bodyPr/>
          <a:lstStyle/>
          <a:p>
            <a:pPr algn="just"/>
            <a:r>
              <a:rPr lang="en-US" altLang="en-US" smtClean="0">
                <a:cs typeface="Times New Roman" panose="02020603050405020304" pitchFamily="18" charset="0"/>
              </a:rPr>
              <a:t>the branch of science concerned with the substances of which matter is composed, the investigation of their properties and reactions, and the use of such reactions to form new substances.</a:t>
            </a:r>
          </a:p>
        </p:txBody>
      </p:sp>
      <p:sp>
        <p:nvSpPr>
          <p:cNvPr id="6451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508631-A010-4E25-9CF3-D0F26D10E562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ChangeArrowheads="1"/>
          </p:cNvSpPr>
          <p:nvPr/>
        </p:nvSpPr>
        <p:spPr bwMode="auto">
          <a:xfrm>
            <a:off x="2117725" y="411163"/>
            <a:ext cx="795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a-IR" sz="3600" dirty="0">
                <a:solidFill>
                  <a:srgbClr val="3E3D2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B Nazanin" panose="00000400000000000000" pitchFamily="2" charset="-78"/>
              </a:rPr>
              <a:t>آزمايش تامسون</a:t>
            </a:r>
            <a:endParaRPr lang="en-US" sz="3600" dirty="0">
              <a:solidFill>
                <a:srgbClr val="3E3D2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B Nazanin" panose="00000400000000000000" pitchFamily="2" charset="-78"/>
            </a:endParaRPr>
          </a:p>
        </p:txBody>
      </p:sp>
      <p:grpSp>
        <p:nvGrpSpPr>
          <p:cNvPr id="89091" name="Group 3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89103" name="Group 4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89106" name="AutoShape 5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9107" name="Oval 6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9108" name="Group 7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89114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9115" name="Arc 9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89109" name="Group 10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89112" name="Line 11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9113" name="Arc 12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9110" name="Line 13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9111" name="Oval 14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9104" name="Rectangle 15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89105" name="Rectangle 16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grpSp>
        <p:nvGrpSpPr>
          <p:cNvPr id="89092" name="Group 17"/>
          <p:cNvGrpSpPr>
            <a:grpSpLocks/>
          </p:cNvGrpSpPr>
          <p:nvPr/>
        </p:nvGrpSpPr>
        <p:grpSpPr bwMode="auto">
          <a:xfrm>
            <a:off x="3352800" y="3048000"/>
            <a:ext cx="5334000" cy="914400"/>
            <a:chOff x="1152" y="1920"/>
            <a:chExt cx="3360" cy="576"/>
          </a:xfrm>
        </p:grpSpPr>
        <p:sp>
          <p:nvSpPr>
            <p:cNvPr id="89096" name="Line 18"/>
            <p:cNvSpPr>
              <a:spLocks noChangeShapeType="1"/>
            </p:cNvSpPr>
            <p:nvPr/>
          </p:nvSpPr>
          <p:spPr bwMode="auto">
            <a:xfrm>
              <a:off x="1201" y="1920"/>
              <a:ext cx="3311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097" name="Line 19"/>
            <p:cNvSpPr>
              <a:spLocks noChangeShapeType="1"/>
            </p:cNvSpPr>
            <p:nvPr/>
          </p:nvSpPr>
          <p:spPr bwMode="auto">
            <a:xfrm>
              <a:off x="1152" y="2016"/>
              <a:ext cx="3311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098" name="Line 20"/>
            <p:cNvSpPr>
              <a:spLocks noChangeShapeType="1"/>
            </p:cNvSpPr>
            <p:nvPr/>
          </p:nvSpPr>
          <p:spPr bwMode="auto">
            <a:xfrm>
              <a:off x="1152" y="2112"/>
              <a:ext cx="3311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099" name="Line 21"/>
            <p:cNvSpPr>
              <a:spLocks noChangeShapeType="1"/>
            </p:cNvSpPr>
            <p:nvPr/>
          </p:nvSpPr>
          <p:spPr bwMode="auto">
            <a:xfrm>
              <a:off x="1152" y="2208"/>
              <a:ext cx="3311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100" name="Line 22"/>
            <p:cNvSpPr>
              <a:spLocks noChangeShapeType="1"/>
            </p:cNvSpPr>
            <p:nvPr/>
          </p:nvSpPr>
          <p:spPr bwMode="auto">
            <a:xfrm>
              <a:off x="1152" y="2304"/>
              <a:ext cx="3311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101" name="Line 23"/>
            <p:cNvSpPr>
              <a:spLocks noChangeShapeType="1"/>
            </p:cNvSpPr>
            <p:nvPr/>
          </p:nvSpPr>
          <p:spPr bwMode="auto">
            <a:xfrm>
              <a:off x="1152" y="2400"/>
              <a:ext cx="3311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102" name="Line 24"/>
            <p:cNvSpPr>
              <a:spLocks noChangeShapeType="1"/>
            </p:cNvSpPr>
            <p:nvPr/>
          </p:nvSpPr>
          <p:spPr bwMode="auto">
            <a:xfrm>
              <a:off x="1201" y="2496"/>
              <a:ext cx="3311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9093" name="Rectangle 25"/>
          <p:cNvSpPr>
            <a:spLocks noChangeArrowheads="1"/>
          </p:cNvSpPr>
          <p:nvPr/>
        </p:nvSpPr>
        <p:spPr bwMode="auto">
          <a:xfrm>
            <a:off x="8594726" y="1858964"/>
            <a:ext cx="620363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89094" name="Rectangle 26"/>
          <p:cNvSpPr>
            <a:spLocks noChangeArrowheads="1"/>
          </p:cNvSpPr>
          <p:nvPr/>
        </p:nvSpPr>
        <p:spPr bwMode="auto">
          <a:xfrm>
            <a:off x="2879726" y="1858964"/>
            <a:ext cx="442429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>
                <a:solidFill>
                  <a:prstClr val="black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8909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65A5FF-BD5C-4E06-BCDC-00ED538ED208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671054"/>
      </p:ext>
    </p:extLst>
  </p:cSld>
  <p:clrMapOvr>
    <a:masterClrMapping/>
  </p:clrMapOvr>
  <p:transition advTm="1000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38" name="Group 2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91153" name="Group 3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91156" name="AutoShape 4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1157" name="Oval 5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1158" name="Group 6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91164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1165" name="Arc 8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91159" name="Group 9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91162" name="Line 10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1163" name="Arc 11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91160" name="Line 12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161" name="Oval 13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1154" name="Rectangle 14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91155" name="Rectangle 15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sp>
        <p:nvSpPr>
          <p:cNvPr id="470032" name="Rectangle 16"/>
          <p:cNvSpPr>
            <a:spLocks noChangeArrowheads="1"/>
          </p:cNvSpPr>
          <p:nvPr/>
        </p:nvSpPr>
        <p:spPr bwMode="auto">
          <a:xfrm>
            <a:off x="2117725" y="411163"/>
            <a:ext cx="795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a-IR" sz="3600" dirty="0">
                <a:solidFill>
                  <a:srgbClr val="3E3D2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B Nazanin" panose="00000400000000000000" pitchFamily="2" charset="-78"/>
              </a:rPr>
              <a:t>آزمايش تامسون</a:t>
            </a:r>
            <a:endParaRPr lang="en-US" sz="3600" dirty="0">
              <a:solidFill>
                <a:srgbClr val="3E3D2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B Nazanin" panose="00000400000000000000" pitchFamily="2" charset="-78"/>
            </a:endParaRPr>
          </a:p>
        </p:txBody>
      </p:sp>
      <p:sp>
        <p:nvSpPr>
          <p:cNvPr id="91140" name="Oval 17"/>
          <p:cNvSpPr>
            <a:spLocks noChangeArrowheads="1"/>
          </p:cNvSpPr>
          <p:nvPr/>
        </p:nvSpPr>
        <p:spPr bwMode="auto">
          <a:xfrm>
            <a:off x="5568950" y="24447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1141" name="Rectangle 18"/>
          <p:cNvSpPr>
            <a:spLocks noChangeArrowheads="1"/>
          </p:cNvSpPr>
          <p:nvPr/>
        </p:nvSpPr>
        <p:spPr bwMode="auto">
          <a:xfrm>
            <a:off x="6156326" y="2332038"/>
            <a:ext cx="419987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1142" name="Oval 19"/>
          <p:cNvSpPr>
            <a:spLocks noChangeArrowheads="1"/>
          </p:cNvSpPr>
          <p:nvPr/>
        </p:nvSpPr>
        <p:spPr bwMode="auto">
          <a:xfrm>
            <a:off x="5645150" y="41973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1143" name="Rectangle 20"/>
          <p:cNvSpPr>
            <a:spLocks noChangeArrowheads="1"/>
          </p:cNvSpPr>
          <p:nvPr/>
        </p:nvSpPr>
        <p:spPr bwMode="auto">
          <a:xfrm>
            <a:off x="6232525" y="4084638"/>
            <a:ext cx="322204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grpSp>
        <p:nvGrpSpPr>
          <p:cNvPr id="91144" name="Group 21"/>
          <p:cNvGrpSpPr>
            <a:grpSpLocks/>
          </p:cNvGrpSpPr>
          <p:nvPr/>
        </p:nvGrpSpPr>
        <p:grpSpPr bwMode="auto">
          <a:xfrm>
            <a:off x="3352800" y="3048000"/>
            <a:ext cx="762000" cy="914400"/>
            <a:chOff x="1152" y="1920"/>
            <a:chExt cx="480" cy="576"/>
          </a:xfrm>
        </p:grpSpPr>
        <p:sp>
          <p:nvSpPr>
            <p:cNvPr id="91146" name="Line 22"/>
            <p:cNvSpPr>
              <a:spLocks noChangeShapeType="1"/>
            </p:cNvSpPr>
            <p:nvPr/>
          </p:nvSpPr>
          <p:spPr bwMode="auto">
            <a:xfrm>
              <a:off x="1159" y="1920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147" name="Line 23"/>
            <p:cNvSpPr>
              <a:spLocks noChangeShapeType="1"/>
            </p:cNvSpPr>
            <p:nvPr/>
          </p:nvSpPr>
          <p:spPr bwMode="auto">
            <a:xfrm>
              <a:off x="1152" y="2016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148" name="Line 24"/>
            <p:cNvSpPr>
              <a:spLocks noChangeShapeType="1"/>
            </p:cNvSpPr>
            <p:nvPr/>
          </p:nvSpPr>
          <p:spPr bwMode="auto">
            <a:xfrm>
              <a:off x="1152" y="2112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149" name="Line 25"/>
            <p:cNvSpPr>
              <a:spLocks noChangeShapeType="1"/>
            </p:cNvSpPr>
            <p:nvPr/>
          </p:nvSpPr>
          <p:spPr bwMode="auto">
            <a:xfrm>
              <a:off x="1152" y="2208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150" name="Line 26"/>
            <p:cNvSpPr>
              <a:spLocks noChangeShapeType="1"/>
            </p:cNvSpPr>
            <p:nvPr/>
          </p:nvSpPr>
          <p:spPr bwMode="auto">
            <a:xfrm>
              <a:off x="1152" y="2304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151" name="Line 27"/>
            <p:cNvSpPr>
              <a:spLocks noChangeShapeType="1"/>
            </p:cNvSpPr>
            <p:nvPr/>
          </p:nvSpPr>
          <p:spPr bwMode="auto">
            <a:xfrm>
              <a:off x="1152" y="2400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152" name="Line 28"/>
            <p:cNvSpPr>
              <a:spLocks noChangeShapeType="1"/>
            </p:cNvSpPr>
            <p:nvPr/>
          </p:nvSpPr>
          <p:spPr bwMode="auto">
            <a:xfrm>
              <a:off x="1159" y="2496"/>
              <a:ext cx="473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114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406802-F53D-4A6F-850E-BB9AC69B8E0F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427835"/>
      </p:ext>
    </p:extLst>
  </p:cSld>
  <p:clrMapOvr>
    <a:masterClrMapping/>
  </p:clrMapOvr>
  <p:transition advTm="1000"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6" name="Group 2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93201" name="Group 3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93204" name="AutoShape 4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3205" name="Oval 5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3206" name="Group 6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93212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3213" name="Arc 8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93207" name="Group 9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93210" name="Line 10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3211" name="Arc 11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93208" name="Line 12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209" name="Oval 13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3202" name="Rectangle 14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93203" name="Rectangle 15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sp>
        <p:nvSpPr>
          <p:cNvPr id="472080" name="Rectangle 16"/>
          <p:cNvSpPr>
            <a:spLocks noChangeArrowheads="1"/>
          </p:cNvSpPr>
          <p:nvPr/>
        </p:nvSpPr>
        <p:spPr bwMode="auto">
          <a:xfrm>
            <a:off x="2117725" y="411163"/>
            <a:ext cx="795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a-IR" sz="3600" dirty="0">
                <a:solidFill>
                  <a:srgbClr val="3E3D2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B Nazanin" panose="00000400000000000000" pitchFamily="2" charset="-78"/>
              </a:rPr>
              <a:t>آزمايش تامسون</a:t>
            </a:r>
            <a:endParaRPr lang="en-US" sz="3600" dirty="0">
              <a:solidFill>
                <a:srgbClr val="3E3D2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B Nazanin" panose="00000400000000000000" pitchFamily="2" charset="-78"/>
            </a:endParaRPr>
          </a:p>
        </p:txBody>
      </p:sp>
      <p:sp>
        <p:nvSpPr>
          <p:cNvPr id="93188" name="Oval 17"/>
          <p:cNvSpPr>
            <a:spLocks noChangeArrowheads="1"/>
          </p:cNvSpPr>
          <p:nvPr/>
        </p:nvSpPr>
        <p:spPr bwMode="auto">
          <a:xfrm>
            <a:off x="5568950" y="24447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3189" name="Rectangle 18"/>
          <p:cNvSpPr>
            <a:spLocks noChangeArrowheads="1"/>
          </p:cNvSpPr>
          <p:nvPr/>
        </p:nvSpPr>
        <p:spPr bwMode="auto">
          <a:xfrm>
            <a:off x="6156326" y="2332038"/>
            <a:ext cx="419987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3190" name="Oval 19"/>
          <p:cNvSpPr>
            <a:spLocks noChangeArrowheads="1"/>
          </p:cNvSpPr>
          <p:nvPr/>
        </p:nvSpPr>
        <p:spPr bwMode="auto">
          <a:xfrm>
            <a:off x="5645150" y="41973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3191" name="Rectangle 20"/>
          <p:cNvSpPr>
            <a:spLocks noChangeArrowheads="1"/>
          </p:cNvSpPr>
          <p:nvPr/>
        </p:nvSpPr>
        <p:spPr bwMode="auto">
          <a:xfrm>
            <a:off x="6232525" y="4084638"/>
            <a:ext cx="322204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grpSp>
        <p:nvGrpSpPr>
          <p:cNvPr id="93192" name="Group 21"/>
          <p:cNvGrpSpPr>
            <a:grpSpLocks/>
          </p:cNvGrpSpPr>
          <p:nvPr/>
        </p:nvGrpSpPr>
        <p:grpSpPr bwMode="auto">
          <a:xfrm>
            <a:off x="3352800" y="3048000"/>
            <a:ext cx="1828800" cy="914400"/>
            <a:chOff x="1152" y="1920"/>
            <a:chExt cx="1152" cy="576"/>
          </a:xfrm>
        </p:grpSpPr>
        <p:sp>
          <p:nvSpPr>
            <p:cNvPr id="93194" name="Line 22"/>
            <p:cNvSpPr>
              <a:spLocks noChangeShapeType="1"/>
            </p:cNvSpPr>
            <p:nvPr/>
          </p:nvSpPr>
          <p:spPr bwMode="auto">
            <a:xfrm>
              <a:off x="1169" y="1920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195" name="Line 23"/>
            <p:cNvSpPr>
              <a:spLocks noChangeShapeType="1"/>
            </p:cNvSpPr>
            <p:nvPr/>
          </p:nvSpPr>
          <p:spPr bwMode="auto">
            <a:xfrm>
              <a:off x="1152" y="2016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196" name="Line 24"/>
            <p:cNvSpPr>
              <a:spLocks noChangeShapeType="1"/>
            </p:cNvSpPr>
            <p:nvPr/>
          </p:nvSpPr>
          <p:spPr bwMode="auto">
            <a:xfrm>
              <a:off x="1152" y="2112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197" name="Line 25"/>
            <p:cNvSpPr>
              <a:spLocks noChangeShapeType="1"/>
            </p:cNvSpPr>
            <p:nvPr/>
          </p:nvSpPr>
          <p:spPr bwMode="auto">
            <a:xfrm>
              <a:off x="1152" y="2208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198" name="Line 26"/>
            <p:cNvSpPr>
              <a:spLocks noChangeShapeType="1"/>
            </p:cNvSpPr>
            <p:nvPr/>
          </p:nvSpPr>
          <p:spPr bwMode="auto">
            <a:xfrm>
              <a:off x="1152" y="2304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199" name="Line 27"/>
            <p:cNvSpPr>
              <a:spLocks noChangeShapeType="1"/>
            </p:cNvSpPr>
            <p:nvPr/>
          </p:nvSpPr>
          <p:spPr bwMode="auto">
            <a:xfrm>
              <a:off x="1152" y="2400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200" name="Line 28"/>
            <p:cNvSpPr>
              <a:spLocks noChangeShapeType="1"/>
            </p:cNvSpPr>
            <p:nvPr/>
          </p:nvSpPr>
          <p:spPr bwMode="auto">
            <a:xfrm>
              <a:off x="1169" y="2496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3193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FAE3962-215B-4692-856C-848E16026AA6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9140"/>
      </p:ext>
    </p:extLst>
  </p:cSld>
  <p:clrMapOvr>
    <a:masterClrMapping/>
  </p:clrMapOvr>
  <p:transition advTm="1000"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4" name="Group 2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95259" name="Group 3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95262" name="AutoShape 4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5263" name="Oval 5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5264" name="Group 6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95270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5271" name="Arc 8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95265" name="Group 9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95268" name="Line 10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5269" name="Arc 11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95266" name="Line 12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5267" name="Oval 13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5260" name="Rectangle 14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95261" name="Rectangle 15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sp>
        <p:nvSpPr>
          <p:cNvPr id="474128" name="Rectangle 16"/>
          <p:cNvSpPr>
            <a:spLocks noChangeArrowheads="1"/>
          </p:cNvSpPr>
          <p:nvPr/>
        </p:nvSpPr>
        <p:spPr bwMode="auto">
          <a:xfrm>
            <a:off x="2117725" y="411163"/>
            <a:ext cx="795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a-IR" sz="3600" dirty="0">
                <a:solidFill>
                  <a:srgbClr val="3E3D2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B Nazanin" panose="00000400000000000000" pitchFamily="2" charset="-78"/>
              </a:rPr>
              <a:t>آزمايش تامسون</a:t>
            </a:r>
            <a:endParaRPr lang="en-US" sz="3600" dirty="0">
              <a:solidFill>
                <a:srgbClr val="3E3D2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B Nazanin" panose="00000400000000000000" pitchFamily="2" charset="-78"/>
            </a:endParaRPr>
          </a:p>
        </p:txBody>
      </p:sp>
      <p:sp>
        <p:nvSpPr>
          <p:cNvPr id="95236" name="Oval 17"/>
          <p:cNvSpPr>
            <a:spLocks noChangeArrowheads="1"/>
          </p:cNvSpPr>
          <p:nvPr/>
        </p:nvSpPr>
        <p:spPr bwMode="auto">
          <a:xfrm>
            <a:off x="5568950" y="24447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5237" name="Rectangle 18"/>
          <p:cNvSpPr>
            <a:spLocks noChangeArrowheads="1"/>
          </p:cNvSpPr>
          <p:nvPr/>
        </p:nvSpPr>
        <p:spPr bwMode="auto">
          <a:xfrm>
            <a:off x="6156326" y="2332038"/>
            <a:ext cx="419987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5238" name="Oval 19"/>
          <p:cNvSpPr>
            <a:spLocks noChangeArrowheads="1"/>
          </p:cNvSpPr>
          <p:nvPr/>
        </p:nvSpPr>
        <p:spPr bwMode="auto">
          <a:xfrm>
            <a:off x="5645150" y="41973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5239" name="Rectangle 20"/>
          <p:cNvSpPr>
            <a:spLocks noChangeArrowheads="1"/>
          </p:cNvSpPr>
          <p:nvPr/>
        </p:nvSpPr>
        <p:spPr bwMode="auto">
          <a:xfrm>
            <a:off x="6232525" y="4084638"/>
            <a:ext cx="322204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grpSp>
        <p:nvGrpSpPr>
          <p:cNvPr id="95240" name="Group 21"/>
          <p:cNvGrpSpPr>
            <a:grpSpLocks/>
          </p:cNvGrpSpPr>
          <p:nvPr/>
        </p:nvGrpSpPr>
        <p:grpSpPr bwMode="auto">
          <a:xfrm>
            <a:off x="3352800" y="3048000"/>
            <a:ext cx="1828800" cy="914400"/>
            <a:chOff x="1152" y="1920"/>
            <a:chExt cx="1152" cy="576"/>
          </a:xfrm>
        </p:grpSpPr>
        <p:sp>
          <p:nvSpPr>
            <p:cNvPr id="95252" name="Line 22"/>
            <p:cNvSpPr>
              <a:spLocks noChangeShapeType="1"/>
            </p:cNvSpPr>
            <p:nvPr/>
          </p:nvSpPr>
          <p:spPr bwMode="auto">
            <a:xfrm>
              <a:off x="1169" y="1920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53" name="Line 23"/>
            <p:cNvSpPr>
              <a:spLocks noChangeShapeType="1"/>
            </p:cNvSpPr>
            <p:nvPr/>
          </p:nvSpPr>
          <p:spPr bwMode="auto">
            <a:xfrm>
              <a:off x="1152" y="2016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54" name="Line 24"/>
            <p:cNvSpPr>
              <a:spLocks noChangeShapeType="1"/>
            </p:cNvSpPr>
            <p:nvPr/>
          </p:nvSpPr>
          <p:spPr bwMode="auto">
            <a:xfrm>
              <a:off x="1152" y="2112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55" name="Line 25"/>
            <p:cNvSpPr>
              <a:spLocks noChangeShapeType="1"/>
            </p:cNvSpPr>
            <p:nvPr/>
          </p:nvSpPr>
          <p:spPr bwMode="auto">
            <a:xfrm>
              <a:off x="1152" y="2208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56" name="Line 26"/>
            <p:cNvSpPr>
              <a:spLocks noChangeShapeType="1"/>
            </p:cNvSpPr>
            <p:nvPr/>
          </p:nvSpPr>
          <p:spPr bwMode="auto">
            <a:xfrm>
              <a:off x="1152" y="2304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57" name="Line 27"/>
            <p:cNvSpPr>
              <a:spLocks noChangeShapeType="1"/>
            </p:cNvSpPr>
            <p:nvPr/>
          </p:nvSpPr>
          <p:spPr bwMode="auto">
            <a:xfrm>
              <a:off x="1152" y="2400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58" name="Line 28"/>
            <p:cNvSpPr>
              <a:spLocks noChangeShapeType="1"/>
            </p:cNvSpPr>
            <p:nvPr/>
          </p:nvSpPr>
          <p:spPr bwMode="auto">
            <a:xfrm>
              <a:off x="1169" y="2496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5241" name="Group 29"/>
          <p:cNvGrpSpPr>
            <a:grpSpLocks/>
          </p:cNvGrpSpPr>
          <p:nvPr/>
        </p:nvGrpSpPr>
        <p:grpSpPr bwMode="auto">
          <a:xfrm>
            <a:off x="5105401" y="2514600"/>
            <a:ext cx="3586163" cy="1447800"/>
            <a:chOff x="2256" y="1584"/>
            <a:chExt cx="2259" cy="912"/>
          </a:xfrm>
        </p:grpSpPr>
        <p:sp>
          <p:nvSpPr>
            <p:cNvPr id="95245" name="Arc 30"/>
            <p:cNvSpPr>
              <a:spLocks/>
            </p:cNvSpPr>
            <p:nvPr/>
          </p:nvSpPr>
          <p:spPr bwMode="auto">
            <a:xfrm>
              <a:off x="2304" y="1776"/>
              <a:ext cx="1536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46" name="Arc 31"/>
            <p:cNvSpPr>
              <a:spLocks/>
            </p:cNvSpPr>
            <p:nvPr/>
          </p:nvSpPr>
          <p:spPr bwMode="auto">
            <a:xfrm>
              <a:off x="2304" y="1776"/>
              <a:ext cx="1680" cy="2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47" name="Arc 32"/>
            <p:cNvSpPr>
              <a:spLocks/>
            </p:cNvSpPr>
            <p:nvPr/>
          </p:nvSpPr>
          <p:spPr bwMode="auto">
            <a:xfrm>
              <a:off x="2256" y="1680"/>
              <a:ext cx="1966" cy="432"/>
            </a:xfrm>
            <a:custGeom>
              <a:avLst/>
              <a:gdLst>
                <a:gd name="T0" fmla="*/ 0 w 20874"/>
                <a:gd name="T1" fmla="*/ 0 h 21600"/>
                <a:gd name="T2" fmla="*/ 0 w 20874"/>
                <a:gd name="T3" fmla="*/ 0 h 21600"/>
                <a:gd name="T4" fmla="*/ 0 w 20874"/>
                <a:gd name="T5" fmla="*/ 0 h 21600"/>
                <a:gd name="T6" fmla="*/ 0 60000 65536"/>
                <a:gd name="T7" fmla="*/ 0 60000 65536"/>
                <a:gd name="T8" fmla="*/ 0 60000 65536"/>
                <a:gd name="T9" fmla="*/ 0 w 20874"/>
                <a:gd name="T10" fmla="*/ 0 h 21600"/>
                <a:gd name="T11" fmla="*/ 20874 w 2087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74" h="21600" fill="none" extrusionOk="0">
                  <a:moveTo>
                    <a:pt x="20873" y="5554"/>
                  </a:moveTo>
                  <a:cubicBezTo>
                    <a:pt x="18355" y="15015"/>
                    <a:pt x="9789" y="21599"/>
                    <a:pt x="0" y="21600"/>
                  </a:cubicBezTo>
                </a:path>
                <a:path w="20874" h="21600" stroke="0" extrusionOk="0">
                  <a:moveTo>
                    <a:pt x="20873" y="5554"/>
                  </a:moveTo>
                  <a:cubicBezTo>
                    <a:pt x="18355" y="15015"/>
                    <a:pt x="9789" y="21599"/>
                    <a:pt x="0" y="21600"/>
                  </a:cubicBezTo>
                  <a:lnTo>
                    <a:pt x="0" y="0"/>
                  </a:lnTo>
                  <a:lnTo>
                    <a:pt x="20873" y="5554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48" name="Arc 33"/>
            <p:cNvSpPr>
              <a:spLocks/>
            </p:cNvSpPr>
            <p:nvPr/>
          </p:nvSpPr>
          <p:spPr bwMode="auto">
            <a:xfrm>
              <a:off x="2256" y="1584"/>
              <a:ext cx="2205" cy="624"/>
            </a:xfrm>
            <a:custGeom>
              <a:avLst/>
              <a:gdLst>
                <a:gd name="T0" fmla="*/ 0 w 20551"/>
                <a:gd name="T1" fmla="*/ 0 h 21600"/>
                <a:gd name="T2" fmla="*/ 0 w 20551"/>
                <a:gd name="T3" fmla="*/ 0 h 21600"/>
                <a:gd name="T4" fmla="*/ 0 w 20551"/>
                <a:gd name="T5" fmla="*/ 0 h 21600"/>
                <a:gd name="T6" fmla="*/ 0 60000 65536"/>
                <a:gd name="T7" fmla="*/ 0 60000 65536"/>
                <a:gd name="T8" fmla="*/ 0 60000 65536"/>
                <a:gd name="T9" fmla="*/ 0 w 20551"/>
                <a:gd name="T10" fmla="*/ 0 h 21600"/>
                <a:gd name="T11" fmla="*/ 20551 w 205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551" h="21600" fill="none" extrusionOk="0">
                  <a:moveTo>
                    <a:pt x="20550" y="6649"/>
                  </a:moveTo>
                  <a:cubicBezTo>
                    <a:pt x="17666" y="15562"/>
                    <a:pt x="9367" y="21599"/>
                    <a:pt x="0" y="21600"/>
                  </a:cubicBezTo>
                </a:path>
                <a:path w="20551" h="21600" stroke="0" extrusionOk="0">
                  <a:moveTo>
                    <a:pt x="20550" y="6649"/>
                  </a:moveTo>
                  <a:cubicBezTo>
                    <a:pt x="17666" y="15562"/>
                    <a:pt x="9367" y="21599"/>
                    <a:pt x="0" y="21600"/>
                  </a:cubicBezTo>
                  <a:lnTo>
                    <a:pt x="0" y="0"/>
                  </a:lnTo>
                  <a:lnTo>
                    <a:pt x="20550" y="6649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49" name="Arc 34"/>
            <p:cNvSpPr>
              <a:spLocks/>
            </p:cNvSpPr>
            <p:nvPr/>
          </p:nvSpPr>
          <p:spPr bwMode="auto">
            <a:xfrm>
              <a:off x="2256" y="1632"/>
              <a:ext cx="2259" cy="672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59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50" name="Arc 35"/>
            <p:cNvSpPr>
              <a:spLocks/>
            </p:cNvSpPr>
            <p:nvPr/>
          </p:nvSpPr>
          <p:spPr bwMode="auto">
            <a:xfrm>
              <a:off x="2256" y="1824"/>
              <a:ext cx="2258" cy="576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59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51" name="Arc 36"/>
            <p:cNvSpPr>
              <a:spLocks/>
            </p:cNvSpPr>
            <p:nvPr/>
          </p:nvSpPr>
          <p:spPr bwMode="auto">
            <a:xfrm>
              <a:off x="2304" y="2016"/>
              <a:ext cx="2163" cy="480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60" y="6302"/>
                  </a:moveTo>
                  <a:cubicBezTo>
                    <a:pt x="17887" y="15390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60" y="6302"/>
                  </a:moveTo>
                  <a:cubicBezTo>
                    <a:pt x="17887" y="15390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60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5242" name="Rectangle 37"/>
          <p:cNvSpPr>
            <a:spLocks noChangeArrowheads="1"/>
          </p:cNvSpPr>
          <p:nvPr/>
        </p:nvSpPr>
        <p:spPr bwMode="auto">
          <a:xfrm>
            <a:off x="6248400" y="2819400"/>
            <a:ext cx="2362200" cy="1219200"/>
          </a:xfrm>
          <a:prstGeom prst="rect">
            <a:avLst/>
          </a:prstGeom>
          <a:solidFill>
            <a:srgbClr val="A2C1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5243" name="Line 38"/>
          <p:cNvSpPr>
            <a:spLocks noChangeShapeType="1"/>
          </p:cNvSpPr>
          <p:nvPr/>
        </p:nvSpPr>
        <p:spPr bwMode="auto">
          <a:xfrm>
            <a:off x="5848350" y="2838450"/>
            <a:ext cx="29908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524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281528-C449-4890-8A8D-D7F1F6C40756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16939"/>
      </p:ext>
    </p:extLst>
  </p:cSld>
  <p:clrMapOvr>
    <a:masterClrMapping/>
  </p:clrMapOvr>
  <p:transition advTm="1000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2" name="Group 2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97307" name="Group 3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97310" name="AutoShape 4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7311" name="Oval 5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7312" name="Group 6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97318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7319" name="Arc 8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97313" name="Group 9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97316" name="Line 10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7317" name="Arc 11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97314" name="Line 12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7315" name="Oval 13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7308" name="Rectangle 14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97309" name="Rectangle 15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sp>
        <p:nvSpPr>
          <p:cNvPr id="476176" name="Rectangle 16"/>
          <p:cNvSpPr>
            <a:spLocks noChangeArrowheads="1"/>
          </p:cNvSpPr>
          <p:nvPr/>
        </p:nvSpPr>
        <p:spPr bwMode="auto">
          <a:xfrm>
            <a:off x="2117725" y="411163"/>
            <a:ext cx="795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a-IR" sz="3600" dirty="0">
                <a:solidFill>
                  <a:srgbClr val="3E3D2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B Nazanin" panose="00000400000000000000" pitchFamily="2" charset="-78"/>
              </a:rPr>
              <a:t>آزمايش تامسون</a:t>
            </a:r>
            <a:endParaRPr lang="en-US" sz="3600" dirty="0">
              <a:solidFill>
                <a:srgbClr val="3E3D2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B Nazanin" panose="00000400000000000000" pitchFamily="2" charset="-78"/>
            </a:endParaRPr>
          </a:p>
        </p:txBody>
      </p:sp>
      <p:sp>
        <p:nvSpPr>
          <p:cNvPr id="97284" name="Oval 17"/>
          <p:cNvSpPr>
            <a:spLocks noChangeArrowheads="1"/>
          </p:cNvSpPr>
          <p:nvPr/>
        </p:nvSpPr>
        <p:spPr bwMode="auto">
          <a:xfrm>
            <a:off x="5568950" y="24447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7285" name="Rectangle 18"/>
          <p:cNvSpPr>
            <a:spLocks noChangeArrowheads="1"/>
          </p:cNvSpPr>
          <p:nvPr/>
        </p:nvSpPr>
        <p:spPr bwMode="auto">
          <a:xfrm>
            <a:off x="6156326" y="2332038"/>
            <a:ext cx="419987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7286" name="Oval 19"/>
          <p:cNvSpPr>
            <a:spLocks noChangeArrowheads="1"/>
          </p:cNvSpPr>
          <p:nvPr/>
        </p:nvSpPr>
        <p:spPr bwMode="auto">
          <a:xfrm>
            <a:off x="5645150" y="41973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7287" name="Rectangle 20"/>
          <p:cNvSpPr>
            <a:spLocks noChangeArrowheads="1"/>
          </p:cNvSpPr>
          <p:nvPr/>
        </p:nvSpPr>
        <p:spPr bwMode="auto">
          <a:xfrm>
            <a:off x="6232525" y="4084638"/>
            <a:ext cx="322204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grpSp>
        <p:nvGrpSpPr>
          <p:cNvPr id="97288" name="Group 21"/>
          <p:cNvGrpSpPr>
            <a:grpSpLocks/>
          </p:cNvGrpSpPr>
          <p:nvPr/>
        </p:nvGrpSpPr>
        <p:grpSpPr bwMode="auto">
          <a:xfrm>
            <a:off x="3352800" y="3048000"/>
            <a:ext cx="1828800" cy="914400"/>
            <a:chOff x="1152" y="1920"/>
            <a:chExt cx="1152" cy="576"/>
          </a:xfrm>
        </p:grpSpPr>
        <p:sp>
          <p:nvSpPr>
            <p:cNvPr id="97300" name="Line 22"/>
            <p:cNvSpPr>
              <a:spLocks noChangeShapeType="1"/>
            </p:cNvSpPr>
            <p:nvPr/>
          </p:nvSpPr>
          <p:spPr bwMode="auto">
            <a:xfrm>
              <a:off x="1169" y="1920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301" name="Line 23"/>
            <p:cNvSpPr>
              <a:spLocks noChangeShapeType="1"/>
            </p:cNvSpPr>
            <p:nvPr/>
          </p:nvSpPr>
          <p:spPr bwMode="auto">
            <a:xfrm>
              <a:off x="1152" y="2016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302" name="Line 24"/>
            <p:cNvSpPr>
              <a:spLocks noChangeShapeType="1"/>
            </p:cNvSpPr>
            <p:nvPr/>
          </p:nvSpPr>
          <p:spPr bwMode="auto">
            <a:xfrm>
              <a:off x="1152" y="2112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303" name="Line 25"/>
            <p:cNvSpPr>
              <a:spLocks noChangeShapeType="1"/>
            </p:cNvSpPr>
            <p:nvPr/>
          </p:nvSpPr>
          <p:spPr bwMode="auto">
            <a:xfrm>
              <a:off x="1152" y="2208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304" name="Line 26"/>
            <p:cNvSpPr>
              <a:spLocks noChangeShapeType="1"/>
            </p:cNvSpPr>
            <p:nvPr/>
          </p:nvSpPr>
          <p:spPr bwMode="auto">
            <a:xfrm>
              <a:off x="1152" y="2304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305" name="Line 27"/>
            <p:cNvSpPr>
              <a:spLocks noChangeShapeType="1"/>
            </p:cNvSpPr>
            <p:nvPr/>
          </p:nvSpPr>
          <p:spPr bwMode="auto">
            <a:xfrm>
              <a:off x="1152" y="2400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306" name="Line 28"/>
            <p:cNvSpPr>
              <a:spLocks noChangeShapeType="1"/>
            </p:cNvSpPr>
            <p:nvPr/>
          </p:nvSpPr>
          <p:spPr bwMode="auto">
            <a:xfrm>
              <a:off x="1169" y="2496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7289" name="Group 29"/>
          <p:cNvGrpSpPr>
            <a:grpSpLocks/>
          </p:cNvGrpSpPr>
          <p:nvPr/>
        </p:nvGrpSpPr>
        <p:grpSpPr bwMode="auto">
          <a:xfrm>
            <a:off x="5105401" y="2514600"/>
            <a:ext cx="3586163" cy="1447800"/>
            <a:chOff x="2256" y="1584"/>
            <a:chExt cx="2259" cy="912"/>
          </a:xfrm>
        </p:grpSpPr>
        <p:sp>
          <p:nvSpPr>
            <p:cNvPr id="97293" name="Arc 30"/>
            <p:cNvSpPr>
              <a:spLocks/>
            </p:cNvSpPr>
            <p:nvPr/>
          </p:nvSpPr>
          <p:spPr bwMode="auto">
            <a:xfrm>
              <a:off x="2304" y="1776"/>
              <a:ext cx="1536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294" name="Arc 31"/>
            <p:cNvSpPr>
              <a:spLocks/>
            </p:cNvSpPr>
            <p:nvPr/>
          </p:nvSpPr>
          <p:spPr bwMode="auto">
            <a:xfrm>
              <a:off x="2304" y="1776"/>
              <a:ext cx="1680" cy="2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295" name="Arc 32"/>
            <p:cNvSpPr>
              <a:spLocks/>
            </p:cNvSpPr>
            <p:nvPr/>
          </p:nvSpPr>
          <p:spPr bwMode="auto">
            <a:xfrm>
              <a:off x="2256" y="1680"/>
              <a:ext cx="1966" cy="432"/>
            </a:xfrm>
            <a:custGeom>
              <a:avLst/>
              <a:gdLst>
                <a:gd name="T0" fmla="*/ 0 w 20874"/>
                <a:gd name="T1" fmla="*/ 0 h 21600"/>
                <a:gd name="T2" fmla="*/ 0 w 20874"/>
                <a:gd name="T3" fmla="*/ 0 h 21600"/>
                <a:gd name="T4" fmla="*/ 0 w 20874"/>
                <a:gd name="T5" fmla="*/ 0 h 21600"/>
                <a:gd name="T6" fmla="*/ 0 60000 65536"/>
                <a:gd name="T7" fmla="*/ 0 60000 65536"/>
                <a:gd name="T8" fmla="*/ 0 60000 65536"/>
                <a:gd name="T9" fmla="*/ 0 w 20874"/>
                <a:gd name="T10" fmla="*/ 0 h 21600"/>
                <a:gd name="T11" fmla="*/ 20874 w 2087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74" h="21600" fill="none" extrusionOk="0">
                  <a:moveTo>
                    <a:pt x="20873" y="5554"/>
                  </a:moveTo>
                  <a:cubicBezTo>
                    <a:pt x="18355" y="15015"/>
                    <a:pt x="9789" y="21599"/>
                    <a:pt x="0" y="21600"/>
                  </a:cubicBezTo>
                </a:path>
                <a:path w="20874" h="21600" stroke="0" extrusionOk="0">
                  <a:moveTo>
                    <a:pt x="20873" y="5554"/>
                  </a:moveTo>
                  <a:cubicBezTo>
                    <a:pt x="18355" y="15015"/>
                    <a:pt x="9789" y="21599"/>
                    <a:pt x="0" y="21600"/>
                  </a:cubicBezTo>
                  <a:lnTo>
                    <a:pt x="0" y="0"/>
                  </a:lnTo>
                  <a:lnTo>
                    <a:pt x="20873" y="5554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296" name="Arc 33"/>
            <p:cNvSpPr>
              <a:spLocks/>
            </p:cNvSpPr>
            <p:nvPr/>
          </p:nvSpPr>
          <p:spPr bwMode="auto">
            <a:xfrm>
              <a:off x="2256" y="1584"/>
              <a:ext cx="2205" cy="624"/>
            </a:xfrm>
            <a:custGeom>
              <a:avLst/>
              <a:gdLst>
                <a:gd name="T0" fmla="*/ 0 w 20551"/>
                <a:gd name="T1" fmla="*/ 0 h 21600"/>
                <a:gd name="T2" fmla="*/ 0 w 20551"/>
                <a:gd name="T3" fmla="*/ 0 h 21600"/>
                <a:gd name="T4" fmla="*/ 0 w 20551"/>
                <a:gd name="T5" fmla="*/ 0 h 21600"/>
                <a:gd name="T6" fmla="*/ 0 60000 65536"/>
                <a:gd name="T7" fmla="*/ 0 60000 65536"/>
                <a:gd name="T8" fmla="*/ 0 60000 65536"/>
                <a:gd name="T9" fmla="*/ 0 w 20551"/>
                <a:gd name="T10" fmla="*/ 0 h 21600"/>
                <a:gd name="T11" fmla="*/ 20551 w 205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551" h="21600" fill="none" extrusionOk="0">
                  <a:moveTo>
                    <a:pt x="20550" y="6649"/>
                  </a:moveTo>
                  <a:cubicBezTo>
                    <a:pt x="17666" y="15562"/>
                    <a:pt x="9367" y="21599"/>
                    <a:pt x="0" y="21600"/>
                  </a:cubicBezTo>
                </a:path>
                <a:path w="20551" h="21600" stroke="0" extrusionOk="0">
                  <a:moveTo>
                    <a:pt x="20550" y="6649"/>
                  </a:moveTo>
                  <a:cubicBezTo>
                    <a:pt x="17666" y="15562"/>
                    <a:pt x="9367" y="21599"/>
                    <a:pt x="0" y="21600"/>
                  </a:cubicBezTo>
                  <a:lnTo>
                    <a:pt x="0" y="0"/>
                  </a:lnTo>
                  <a:lnTo>
                    <a:pt x="20550" y="6649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297" name="Arc 34"/>
            <p:cNvSpPr>
              <a:spLocks/>
            </p:cNvSpPr>
            <p:nvPr/>
          </p:nvSpPr>
          <p:spPr bwMode="auto">
            <a:xfrm>
              <a:off x="2256" y="1632"/>
              <a:ext cx="2259" cy="672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59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298" name="Arc 35"/>
            <p:cNvSpPr>
              <a:spLocks/>
            </p:cNvSpPr>
            <p:nvPr/>
          </p:nvSpPr>
          <p:spPr bwMode="auto">
            <a:xfrm>
              <a:off x="2256" y="1824"/>
              <a:ext cx="2258" cy="576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59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299" name="Arc 36"/>
            <p:cNvSpPr>
              <a:spLocks/>
            </p:cNvSpPr>
            <p:nvPr/>
          </p:nvSpPr>
          <p:spPr bwMode="auto">
            <a:xfrm>
              <a:off x="2304" y="2016"/>
              <a:ext cx="2163" cy="480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60" y="6302"/>
                  </a:moveTo>
                  <a:cubicBezTo>
                    <a:pt x="17887" y="15390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60" y="6302"/>
                  </a:moveTo>
                  <a:cubicBezTo>
                    <a:pt x="17887" y="15390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60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7290" name="Rectangle 37"/>
          <p:cNvSpPr>
            <a:spLocks noChangeArrowheads="1"/>
          </p:cNvSpPr>
          <p:nvPr/>
        </p:nvSpPr>
        <p:spPr bwMode="auto">
          <a:xfrm>
            <a:off x="7086600" y="2876550"/>
            <a:ext cx="1524000" cy="1162050"/>
          </a:xfrm>
          <a:prstGeom prst="rect">
            <a:avLst/>
          </a:prstGeom>
          <a:solidFill>
            <a:srgbClr val="A2C1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7291" name="Line 38"/>
          <p:cNvSpPr>
            <a:spLocks noChangeShapeType="1"/>
          </p:cNvSpPr>
          <p:nvPr/>
        </p:nvSpPr>
        <p:spPr bwMode="auto">
          <a:xfrm>
            <a:off x="5848350" y="2838450"/>
            <a:ext cx="29908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729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5006018-C405-46BC-98B1-FFB8B8969FC1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502561"/>
      </p:ext>
    </p:extLst>
  </p:cSld>
  <p:clrMapOvr>
    <a:masterClrMapping/>
  </p:clrMapOvr>
  <p:transition advTm="1000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0" name="Group 2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99355" name="Group 3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99358" name="AutoShape 4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99359" name="Oval 5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360" name="Group 6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99366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367" name="Arc 8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99361" name="Group 9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99364" name="Line 10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365" name="Arc 11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99362" name="Line 12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363" name="Oval 13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9356" name="Rectangle 14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99357" name="Rectangle 15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sp>
        <p:nvSpPr>
          <p:cNvPr id="478224" name="Rectangle 16"/>
          <p:cNvSpPr>
            <a:spLocks noChangeArrowheads="1"/>
          </p:cNvSpPr>
          <p:nvPr/>
        </p:nvSpPr>
        <p:spPr bwMode="auto">
          <a:xfrm>
            <a:off x="2117725" y="411163"/>
            <a:ext cx="795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a-IR" sz="3600" dirty="0">
                <a:solidFill>
                  <a:srgbClr val="3E3D2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B Nazanin" panose="00000400000000000000" pitchFamily="2" charset="-78"/>
              </a:rPr>
              <a:t>آزمايش تامسون</a:t>
            </a:r>
            <a:endParaRPr lang="en-US" sz="3600" dirty="0">
              <a:solidFill>
                <a:srgbClr val="3E3D2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B Nazanin" panose="00000400000000000000" pitchFamily="2" charset="-78"/>
            </a:endParaRPr>
          </a:p>
        </p:txBody>
      </p:sp>
      <p:sp>
        <p:nvSpPr>
          <p:cNvPr id="99332" name="Oval 17"/>
          <p:cNvSpPr>
            <a:spLocks noChangeArrowheads="1"/>
          </p:cNvSpPr>
          <p:nvPr/>
        </p:nvSpPr>
        <p:spPr bwMode="auto">
          <a:xfrm>
            <a:off x="5568950" y="24447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9333" name="Rectangle 18"/>
          <p:cNvSpPr>
            <a:spLocks noChangeArrowheads="1"/>
          </p:cNvSpPr>
          <p:nvPr/>
        </p:nvSpPr>
        <p:spPr bwMode="auto">
          <a:xfrm>
            <a:off x="6156326" y="2332038"/>
            <a:ext cx="419987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9334" name="Oval 19"/>
          <p:cNvSpPr>
            <a:spLocks noChangeArrowheads="1"/>
          </p:cNvSpPr>
          <p:nvPr/>
        </p:nvSpPr>
        <p:spPr bwMode="auto">
          <a:xfrm>
            <a:off x="5645150" y="41973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9335" name="Rectangle 20"/>
          <p:cNvSpPr>
            <a:spLocks noChangeArrowheads="1"/>
          </p:cNvSpPr>
          <p:nvPr/>
        </p:nvSpPr>
        <p:spPr bwMode="auto">
          <a:xfrm>
            <a:off x="6232525" y="4084638"/>
            <a:ext cx="322204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grpSp>
        <p:nvGrpSpPr>
          <p:cNvPr id="99336" name="Group 21"/>
          <p:cNvGrpSpPr>
            <a:grpSpLocks/>
          </p:cNvGrpSpPr>
          <p:nvPr/>
        </p:nvGrpSpPr>
        <p:grpSpPr bwMode="auto">
          <a:xfrm>
            <a:off x="5105401" y="2514600"/>
            <a:ext cx="3586163" cy="1447800"/>
            <a:chOff x="2256" y="1584"/>
            <a:chExt cx="2259" cy="912"/>
          </a:xfrm>
        </p:grpSpPr>
        <p:sp>
          <p:nvSpPr>
            <p:cNvPr id="99348" name="Arc 22"/>
            <p:cNvSpPr>
              <a:spLocks/>
            </p:cNvSpPr>
            <p:nvPr/>
          </p:nvSpPr>
          <p:spPr bwMode="auto">
            <a:xfrm>
              <a:off x="2304" y="1776"/>
              <a:ext cx="1536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49" name="Arc 23"/>
            <p:cNvSpPr>
              <a:spLocks/>
            </p:cNvSpPr>
            <p:nvPr/>
          </p:nvSpPr>
          <p:spPr bwMode="auto">
            <a:xfrm>
              <a:off x="2304" y="1776"/>
              <a:ext cx="1680" cy="2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50" name="Arc 24"/>
            <p:cNvSpPr>
              <a:spLocks/>
            </p:cNvSpPr>
            <p:nvPr/>
          </p:nvSpPr>
          <p:spPr bwMode="auto">
            <a:xfrm>
              <a:off x="2256" y="1680"/>
              <a:ext cx="1966" cy="432"/>
            </a:xfrm>
            <a:custGeom>
              <a:avLst/>
              <a:gdLst>
                <a:gd name="T0" fmla="*/ 0 w 20874"/>
                <a:gd name="T1" fmla="*/ 0 h 21600"/>
                <a:gd name="T2" fmla="*/ 0 w 20874"/>
                <a:gd name="T3" fmla="*/ 0 h 21600"/>
                <a:gd name="T4" fmla="*/ 0 w 20874"/>
                <a:gd name="T5" fmla="*/ 0 h 21600"/>
                <a:gd name="T6" fmla="*/ 0 60000 65536"/>
                <a:gd name="T7" fmla="*/ 0 60000 65536"/>
                <a:gd name="T8" fmla="*/ 0 60000 65536"/>
                <a:gd name="T9" fmla="*/ 0 w 20874"/>
                <a:gd name="T10" fmla="*/ 0 h 21600"/>
                <a:gd name="T11" fmla="*/ 20874 w 2087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74" h="21600" fill="none" extrusionOk="0">
                  <a:moveTo>
                    <a:pt x="20873" y="5554"/>
                  </a:moveTo>
                  <a:cubicBezTo>
                    <a:pt x="18355" y="15015"/>
                    <a:pt x="9789" y="21599"/>
                    <a:pt x="0" y="21600"/>
                  </a:cubicBezTo>
                </a:path>
                <a:path w="20874" h="21600" stroke="0" extrusionOk="0">
                  <a:moveTo>
                    <a:pt x="20873" y="5554"/>
                  </a:moveTo>
                  <a:cubicBezTo>
                    <a:pt x="18355" y="15015"/>
                    <a:pt x="9789" y="21599"/>
                    <a:pt x="0" y="21600"/>
                  </a:cubicBezTo>
                  <a:lnTo>
                    <a:pt x="0" y="0"/>
                  </a:lnTo>
                  <a:lnTo>
                    <a:pt x="20873" y="5554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51" name="Arc 25"/>
            <p:cNvSpPr>
              <a:spLocks/>
            </p:cNvSpPr>
            <p:nvPr/>
          </p:nvSpPr>
          <p:spPr bwMode="auto">
            <a:xfrm>
              <a:off x="2256" y="1584"/>
              <a:ext cx="2205" cy="624"/>
            </a:xfrm>
            <a:custGeom>
              <a:avLst/>
              <a:gdLst>
                <a:gd name="T0" fmla="*/ 0 w 20551"/>
                <a:gd name="T1" fmla="*/ 0 h 21600"/>
                <a:gd name="T2" fmla="*/ 0 w 20551"/>
                <a:gd name="T3" fmla="*/ 0 h 21600"/>
                <a:gd name="T4" fmla="*/ 0 w 20551"/>
                <a:gd name="T5" fmla="*/ 0 h 21600"/>
                <a:gd name="T6" fmla="*/ 0 60000 65536"/>
                <a:gd name="T7" fmla="*/ 0 60000 65536"/>
                <a:gd name="T8" fmla="*/ 0 60000 65536"/>
                <a:gd name="T9" fmla="*/ 0 w 20551"/>
                <a:gd name="T10" fmla="*/ 0 h 21600"/>
                <a:gd name="T11" fmla="*/ 20551 w 205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551" h="21600" fill="none" extrusionOk="0">
                  <a:moveTo>
                    <a:pt x="20550" y="6649"/>
                  </a:moveTo>
                  <a:cubicBezTo>
                    <a:pt x="17666" y="15562"/>
                    <a:pt x="9367" y="21599"/>
                    <a:pt x="0" y="21600"/>
                  </a:cubicBezTo>
                </a:path>
                <a:path w="20551" h="21600" stroke="0" extrusionOk="0">
                  <a:moveTo>
                    <a:pt x="20550" y="6649"/>
                  </a:moveTo>
                  <a:cubicBezTo>
                    <a:pt x="17666" y="15562"/>
                    <a:pt x="9367" y="21599"/>
                    <a:pt x="0" y="21600"/>
                  </a:cubicBezTo>
                  <a:lnTo>
                    <a:pt x="0" y="0"/>
                  </a:lnTo>
                  <a:lnTo>
                    <a:pt x="20550" y="6649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52" name="Arc 26"/>
            <p:cNvSpPr>
              <a:spLocks/>
            </p:cNvSpPr>
            <p:nvPr/>
          </p:nvSpPr>
          <p:spPr bwMode="auto">
            <a:xfrm>
              <a:off x="2256" y="1632"/>
              <a:ext cx="2259" cy="672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59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53" name="Arc 27"/>
            <p:cNvSpPr>
              <a:spLocks/>
            </p:cNvSpPr>
            <p:nvPr/>
          </p:nvSpPr>
          <p:spPr bwMode="auto">
            <a:xfrm>
              <a:off x="2256" y="1824"/>
              <a:ext cx="2258" cy="576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59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54" name="Arc 28"/>
            <p:cNvSpPr>
              <a:spLocks/>
            </p:cNvSpPr>
            <p:nvPr/>
          </p:nvSpPr>
          <p:spPr bwMode="auto">
            <a:xfrm>
              <a:off x="2304" y="2016"/>
              <a:ext cx="2163" cy="480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60" y="6302"/>
                  </a:moveTo>
                  <a:cubicBezTo>
                    <a:pt x="17887" y="15390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60" y="6302"/>
                  </a:moveTo>
                  <a:cubicBezTo>
                    <a:pt x="17887" y="15390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60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9337" name="Rectangle 29"/>
          <p:cNvSpPr>
            <a:spLocks noChangeArrowheads="1"/>
          </p:cNvSpPr>
          <p:nvPr/>
        </p:nvSpPr>
        <p:spPr bwMode="auto">
          <a:xfrm>
            <a:off x="7924800" y="2857500"/>
            <a:ext cx="685800" cy="1181100"/>
          </a:xfrm>
          <a:prstGeom prst="rect">
            <a:avLst/>
          </a:prstGeom>
          <a:solidFill>
            <a:srgbClr val="A2C1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99338" name="Group 30"/>
          <p:cNvGrpSpPr>
            <a:grpSpLocks/>
          </p:cNvGrpSpPr>
          <p:nvPr/>
        </p:nvGrpSpPr>
        <p:grpSpPr bwMode="auto">
          <a:xfrm>
            <a:off x="3352800" y="3048000"/>
            <a:ext cx="1828800" cy="914400"/>
            <a:chOff x="1152" y="1920"/>
            <a:chExt cx="1152" cy="576"/>
          </a:xfrm>
        </p:grpSpPr>
        <p:sp>
          <p:nvSpPr>
            <p:cNvPr id="99341" name="Line 31"/>
            <p:cNvSpPr>
              <a:spLocks noChangeShapeType="1"/>
            </p:cNvSpPr>
            <p:nvPr/>
          </p:nvSpPr>
          <p:spPr bwMode="auto">
            <a:xfrm>
              <a:off x="1169" y="1920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42" name="Line 32"/>
            <p:cNvSpPr>
              <a:spLocks noChangeShapeType="1"/>
            </p:cNvSpPr>
            <p:nvPr/>
          </p:nvSpPr>
          <p:spPr bwMode="auto">
            <a:xfrm>
              <a:off x="1152" y="2016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43" name="Line 33"/>
            <p:cNvSpPr>
              <a:spLocks noChangeShapeType="1"/>
            </p:cNvSpPr>
            <p:nvPr/>
          </p:nvSpPr>
          <p:spPr bwMode="auto">
            <a:xfrm>
              <a:off x="1152" y="2112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44" name="Line 34"/>
            <p:cNvSpPr>
              <a:spLocks noChangeShapeType="1"/>
            </p:cNvSpPr>
            <p:nvPr/>
          </p:nvSpPr>
          <p:spPr bwMode="auto">
            <a:xfrm>
              <a:off x="1152" y="2208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45" name="Line 35"/>
            <p:cNvSpPr>
              <a:spLocks noChangeShapeType="1"/>
            </p:cNvSpPr>
            <p:nvPr/>
          </p:nvSpPr>
          <p:spPr bwMode="auto">
            <a:xfrm>
              <a:off x="1152" y="2304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46" name="Line 36"/>
            <p:cNvSpPr>
              <a:spLocks noChangeShapeType="1"/>
            </p:cNvSpPr>
            <p:nvPr/>
          </p:nvSpPr>
          <p:spPr bwMode="auto">
            <a:xfrm>
              <a:off x="1152" y="2400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347" name="Line 37"/>
            <p:cNvSpPr>
              <a:spLocks noChangeShapeType="1"/>
            </p:cNvSpPr>
            <p:nvPr/>
          </p:nvSpPr>
          <p:spPr bwMode="auto">
            <a:xfrm>
              <a:off x="1169" y="2496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9339" name="Line 38"/>
          <p:cNvSpPr>
            <a:spLocks noChangeShapeType="1"/>
          </p:cNvSpPr>
          <p:nvPr/>
        </p:nvSpPr>
        <p:spPr bwMode="auto">
          <a:xfrm>
            <a:off x="5848350" y="2838450"/>
            <a:ext cx="299085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934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121184-C10B-4E18-AF8A-47F074D7CAC3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07860"/>
      </p:ext>
    </p:extLst>
  </p:cSld>
  <p:clrMapOvr>
    <a:masterClrMapping/>
  </p:clrMapOvr>
  <p:transition advTm="1000"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8" name="Group 2"/>
          <p:cNvGrpSpPr>
            <a:grpSpLocks/>
          </p:cNvGrpSpPr>
          <p:nvPr/>
        </p:nvGrpSpPr>
        <p:grpSpPr bwMode="auto">
          <a:xfrm>
            <a:off x="1906589" y="1301750"/>
            <a:ext cx="8307387" cy="2863850"/>
            <a:chOff x="241" y="820"/>
            <a:chExt cx="5233" cy="1804"/>
          </a:xfrm>
        </p:grpSpPr>
        <p:grpSp>
          <p:nvGrpSpPr>
            <p:cNvPr id="101401" name="Group 3"/>
            <p:cNvGrpSpPr>
              <a:grpSpLocks/>
            </p:cNvGrpSpPr>
            <p:nvPr/>
          </p:nvGrpSpPr>
          <p:grpSpPr bwMode="auto">
            <a:xfrm>
              <a:off x="241" y="1104"/>
              <a:ext cx="5233" cy="1520"/>
              <a:chOff x="241" y="1104"/>
              <a:chExt cx="5233" cy="1520"/>
            </a:xfrm>
          </p:grpSpPr>
          <p:sp>
            <p:nvSpPr>
              <p:cNvPr id="101404" name="AutoShape 4"/>
              <p:cNvSpPr>
                <a:spLocks noChangeArrowheads="1"/>
              </p:cNvSpPr>
              <p:nvPr/>
            </p:nvSpPr>
            <p:spPr bwMode="auto">
              <a:xfrm>
                <a:off x="784" y="1792"/>
                <a:ext cx="4192" cy="832"/>
              </a:xfrm>
              <a:prstGeom prst="roundRect">
                <a:avLst>
                  <a:gd name="adj" fmla="val 49995"/>
                </a:avLst>
              </a:prstGeom>
              <a:solidFill>
                <a:srgbClr val="A2C1FE"/>
              </a:solidFill>
              <a:ln w="508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1405" name="Oval 5"/>
              <p:cNvSpPr>
                <a:spLocks noChangeArrowheads="1"/>
              </p:cNvSpPr>
              <p:nvPr/>
            </p:nvSpPr>
            <p:spPr bwMode="auto">
              <a:xfrm>
                <a:off x="446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1406" name="Group 6"/>
              <p:cNvGrpSpPr>
                <a:grpSpLocks/>
              </p:cNvGrpSpPr>
              <p:nvPr/>
            </p:nvGrpSpPr>
            <p:grpSpPr bwMode="auto">
              <a:xfrm>
                <a:off x="241" y="1105"/>
                <a:ext cx="911" cy="1104"/>
                <a:chOff x="241" y="1105"/>
                <a:chExt cx="911" cy="1104"/>
              </a:xfrm>
            </p:grpSpPr>
            <p:sp>
              <p:nvSpPr>
                <p:cNvPr id="101412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576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1413" name="Arc 8"/>
                <p:cNvSpPr>
                  <a:spLocks/>
                </p:cNvSpPr>
                <p:nvPr/>
              </p:nvSpPr>
              <p:spPr bwMode="auto">
                <a:xfrm>
                  <a:off x="241" y="1105"/>
                  <a:ext cx="371" cy="1104"/>
                </a:xfrm>
                <a:custGeom>
                  <a:avLst/>
                  <a:gdLst>
                    <a:gd name="T0" fmla="*/ 0 w 23850"/>
                    <a:gd name="T1" fmla="*/ 0 h 43200"/>
                    <a:gd name="T2" fmla="*/ 0 w 23850"/>
                    <a:gd name="T3" fmla="*/ 0 h 43200"/>
                    <a:gd name="T4" fmla="*/ 0 w 2385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850"/>
                    <a:gd name="T10" fmla="*/ 0 h 43200"/>
                    <a:gd name="T11" fmla="*/ 23850 w 2385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850" h="43200" fill="none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</a:path>
                    <a:path w="23850" h="43200" stroke="0" extrusionOk="0">
                      <a:moveTo>
                        <a:pt x="21600" y="43200"/>
                      </a:move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2351" y="-1"/>
                        <a:pt x="23102" y="39"/>
                        <a:pt x="23850" y="117"/>
                      </a:cubicBezTo>
                      <a:lnTo>
                        <a:pt x="21600" y="21600"/>
                      </a:lnTo>
                      <a:lnTo>
                        <a:pt x="21600" y="43200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1407" name="Group 9"/>
              <p:cNvGrpSpPr>
                <a:grpSpLocks/>
              </p:cNvGrpSpPr>
              <p:nvPr/>
            </p:nvGrpSpPr>
            <p:grpSpPr bwMode="auto">
              <a:xfrm>
                <a:off x="4560" y="1105"/>
                <a:ext cx="914" cy="1104"/>
                <a:chOff x="4560" y="1105"/>
                <a:chExt cx="914" cy="1104"/>
              </a:xfrm>
            </p:grpSpPr>
            <p:sp>
              <p:nvSpPr>
                <p:cNvPr id="101410" name="Line 10"/>
                <p:cNvSpPr>
                  <a:spLocks noChangeShapeType="1"/>
                </p:cNvSpPr>
                <p:nvPr/>
              </p:nvSpPr>
              <p:spPr bwMode="auto">
                <a:xfrm>
                  <a:off x="4560" y="2208"/>
                  <a:ext cx="576" cy="0"/>
                </a:xfrm>
                <a:prstGeom prst="line">
                  <a:avLst/>
                </a:prstGeom>
                <a:noFill/>
                <a:ln w="50800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1411" name="Arc 11"/>
                <p:cNvSpPr>
                  <a:spLocks/>
                </p:cNvSpPr>
                <p:nvPr/>
              </p:nvSpPr>
              <p:spPr bwMode="auto">
                <a:xfrm>
                  <a:off x="5102" y="1105"/>
                  <a:ext cx="372" cy="1104"/>
                </a:xfrm>
                <a:custGeom>
                  <a:avLst/>
                  <a:gdLst>
                    <a:gd name="T0" fmla="*/ 0 w 23914"/>
                    <a:gd name="T1" fmla="*/ 0 h 43200"/>
                    <a:gd name="T2" fmla="*/ 0 w 23914"/>
                    <a:gd name="T3" fmla="*/ 0 h 43200"/>
                    <a:gd name="T4" fmla="*/ 0 w 23914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3914"/>
                    <a:gd name="T10" fmla="*/ 0 h 43200"/>
                    <a:gd name="T11" fmla="*/ 23914 w 23914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914" h="43200" fill="none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</a:path>
                    <a:path w="23914" h="43200" stroke="0" extrusionOk="0">
                      <a:moveTo>
                        <a:pt x="0" y="124"/>
                      </a:moveTo>
                      <a:cubicBezTo>
                        <a:pt x="768" y="41"/>
                        <a:pt x="1541" y="-1"/>
                        <a:pt x="2314" y="0"/>
                      </a:cubicBezTo>
                      <a:cubicBezTo>
                        <a:pt x="14243" y="0"/>
                        <a:pt x="23914" y="9670"/>
                        <a:pt x="23914" y="21600"/>
                      </a:cubicBezTo>
                      <a:cubicBezTo>
                        <a:pt x="23914" y="33529"/>
                        <a:pt x="14243" y="43199"/>
                        <a:pt x="2314" y="43200"/>
                      </a:cubicBezTo>
                      <a:lnTo>
                        <a:pt x="2314" y="2160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noFill/>
                <a:ln w="50800" cap="rnd">
                  <a:solidFill>
                    <a:schemeClr val="tx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>
                    <a:solidFill>
                      <a:prstClr val="black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1408" name="Line 12"/>
              <p:cNvSpPr>
                <a:spLocks noChangeShapeType="1"/>
              </p:cNvSpPr>
              <p:nvPr/>
            </p:nvSpPr>
            <p:spPr bwMode="auto">
              <a:xfrm>
                <a:off x="576" y="1104"/>
                <a:ext cx="4512" cy="0"/>
              </a:xfrm>
              <a:prstGeom prst="line">
                <a:avLst/>
              </a:prstGeom>
              <a:noFill/>
              <a:ln w="508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1409" name="Oval 13"/>
              <p:cNvSpPr>
                <a:spLocks noChangeArrowheads="1"/>
              </p:cNvSpPr>
              <p:nvPr/>
            </p:nvSpPr>
            <p:spPr bwMode="auto">
              <a:xfrm>
                <a:off x="1108" y="1828"/>
                <a:ext cx="184" cy="76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Titr" pitchFamily="2" charset="0"/>
                  </a:defRPr>
                </a:lvl9pPr>
              </a:lstStyle>
              <a:p>
                <a:pPr algn="r" rtl="1" fontAlgn="base">
                  <a:spcBef>
                    <a:spcPct val="0"/>
                  </a:spcBef>
                  <a:spcAft>
                    <a:spcPct val="0"/>
                  </a:spcAft>
                </a:pPr>
                <a:endParaRPr lang="fa-IR" altLang="en-US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402" name="Rectangle 14"/>
            <p:cNvSpPr>
              <a:spLocks noChangeArrowheads="1"/>
            </p:cNvSpPr>
            <p:nvPr/>
          </p:nvSpPr>
          <p:spPr bwMode="auto">
            <a:xfrm>
              <a:off x="2020" y="820"/>
              <a:ext cx="1672" cy="6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algn="r" rtl="1" fontAlgn="base">
                <a:spcBef>
                  <a:spcPct val="0"/>
                </a:spcBef>
                <a:spcAft>
                  <a:spcPct val="0"/>
                </a:spcAft>
              </a:pPr>
              <a:endParaRPr lang="fa-IR" altLang="en-US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01403" name="Rectangle 15"/>
            <p:cNvSpPr>
              <a:spLocks noChangeArrowheads="1"/>
            </p:cNvSpPr>
            <p:nvPr/>
          </p:nvSpPr>
          <p:spPr bwMode="auto">
            <a:xfrm>
              <a:off x="2054" y="941"/>
              <a:ext cx="1643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Titr" pitchFamily="2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CAF278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Voltage source</a:t>
              </a:r>
            </a:p>
          </p:txBody>
        </p:sp>
      </p:grpSp>
      <p:sp>
        <p:nvSpPr>
          <p:cNvPr id="480272" name="Rectangle 16"/>
          <p:cNvSpPr>
            <a:spLocks noChangeArrowheads="1"/>
          </p:cNvSpPr>
          <p:nvPr/>
        </p:nvSpPr>
        <p:spPr bwMode="auto">
          <a:xfrm>
            <a:off x="2117725" y="411163"/>
            <a:ext cx="795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Ctr="1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a-IR" sz="3600" dirty="0">
                <a:solidFill>
                  <a:srgbClr val="3E3D2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B Nazanin" panose="00000400000000000000" pitchFamily="2" charset="-78"/>
              </a:rPr>
              <a:t>آزمايش تامسون</a:t>
            </a:r>
            <a:endParaRPr lang="en-US" sz="3600" dirty="0">
              <a:solidFill>
                <a:srgbClr val="3E3D2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  <a:cs typeface="B Nazanin" panose="00000400000000000000" pitchFamily="2" charset="-78"/>
            </a:endParaRPr>
          </a:p>
        </p:txBody>
      </p:sp>
      <p:sp>
        <p:nvSpPr>
          <p:cNvPr id="101380" name="Oval 17"/>
          <p:cNvSpPr>
            <a:spLocks noChangeArrowheads="1"/>
          </p:cNvSpPr>
          <p:nvPr/>
        </p:nvSpPr>
        <p:spPr bwMode="auto">
          <a:xfrm>
            <a:off x="5568950" y="24447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01381" name="Rectangle 18"/>
          <p:cNvSpPr>
            <a:spLocks noChangeArrowheads="1"/>
          </p:cNvSpPr>
          <p:nvPr/>
        </p:nvSpPr>
        <p:spPr bwMode="auto">
          <a:xfrm>
            <a:off x="6156326" y="2332038"/>
            <a:ext cx="419987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1382" name="Oval 19"/>
          <p:cNvSpPr>
            <a:spLocks noChangeArrowheads="1"/>
          </p:cNvSpPr>
          <p:nvPr/>
        </p:nvSpPr>
        <p:spPr bwMode="auto">
          <a:xfrm>
            <a:off x="5645150" y="4197350"/>
            <a:ext cx="15875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fa-IR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01383" name="Rectangle 20"/>
          <p:cNvSpPr>
            <a:spLocks noChangeArrowheads="1"/>
          </p:cNvSpPr>
          <p:nvPr/>
        </p:nvSpPr>
        <p:spPr bwMode="auto">
          <a:xfrm>
            <a:off x="6232525" y="4084638"/>
            <a:ext cx="322204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CAF278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-</a:t>
            </a:r>
          </a:p>
        </p:txBody>
      </p:sp>
      <p:grpSp>
        <p:nvGrpSpPr>
          <p:cNvPr id="101384" name="Group 21"/>
          <p:cNvGrpSpPr>
            <a:grpSpLocks/>
          </p:cNvGrpSpPr>
          <p:nvPr/>
        </p:nvGrpSpPr>
        <p:grpSpPr bwMode="auto">
          <a:xfrm>
            <a:off x="5105401" y="2514600"/>
            <a:ext cx="3586163" cy="1447800"/>
            <a:chOff x="2256" y="1584"/>
            <a:chExt cx="2259" cy="912"/>
          </a:xfrm>
        </p:grpSpPr>
        <p:sp>
          <p:nvSpPr>
            <p:cNvPr id="101394" name="Arc 22"/>
            <p:cNvSpPr>
              <a:spLocks/>
            </p:cNvSpPr>
            <p:nvPr/>
          </p:nvSpPr>
          <p:spPr bwMode="auto">
            <a:xfrm>
              <a:off x="2304" y="1776"/>
              <a:ext cx="1536" cy="1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395" name="Arc 23"/>
            <p:cNvSpPr>
              <a:spLocks/>
            </p:cNvSpPr>
            <p:nvPr/>
          </p:nvSpPr>
          <p:spPr bwMode="auto">
            <a:xfrm>
              <a:off x="2304" y="1776"/>
              <a:ext cx="1680" cy="2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396" name="Arc 24"/>
            <p:cNvSpPr>
              <a:spLocks/>
            </p:cNvSpPr>
            <p:nvPr/>
          </p:nvSpPr>
          <p:spPr bwMode="auto">
            <a:xfrm>
              <a:off x="2256" y="1680"/>
              <a:ext cx="1966" cy="432"/>
            </a:xfrm>
            <a:custGeom>
              <a:avLst/>
              <a:gdLst>
                <a:gd name="T0" fmla="*/ 0 w 20874"/>
                <a:gd name="T1" fmla="*/ 0 h 21600"/>
                <a:gd name="T2" fmla="*/ 0 w 20874"/>
                <a:gd name="T3" fmla="*/ 0 h 21600"/>
                <a:gd name="T4" fmla="*/ 0 w 20874"/>
                <a:gd name="T5" fmla="*/ 0 h 21600"/>
                <a:gd name="T6" fmla="*/ 0 60000 65536"/>
                <a:gd name="T7" fmla="*/ 0 60000 65536"/>
                <a:gd name="T8" fmla="*/ 0 60000 65536"/>
                <a:gd name="T9" fmla="*/ 0 w 20874"/>
                <a:gd name="T10" fmla="*/ 0 h 21600"/>
                <a:gd name="T11" fmla="*/ 20874 w 20874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74" h="21600" fill="none" extrusionOk="0">
                  <a:moveTo>
                    <a:pt x="20873" y="5554"/>
                  </a:moveTo>
                  <a:cubicBezTo>
                    <a:pt x="18355" y="15015"/>
                    <a:pt x="9789" y="21599"/>
                    <a:pt x="0" y="21600"/>
                  </a:cubicBezTo>
                </a:path>
                <a:path w="20874" h="21600" stroke="0" extrusionOk="0">
                  <a:moveTo>
                    <a:pt x="20873" y="5554"/>
                  </a:moveTo>
                  <a:cubicBezTo>
                    <a:pt x="18355" y="15015"/>
                    <a:pt x="9789" y="21599"/>
                    <a:pt x="0" y="21600"/>
                  </a:cubicBezTo>
                  <a:lnTo>
                    <a:pt x="0" y="0"/>
                  </a:lnTo>
                  <a:lnTo>
                    <a:pt x="20873" y="5554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397" name="Arc 25"/>
            <p:cNvSpPr>
              <a:spLocks/>
            </p:cNvSpPr>
            <p:nvPr/>
          </p:nvSpPr>
          <p:spPr bwMode="auto">
            <a:xfrm>
              <a:off x="2256" y="1584"/>
              <a:ext cx="2205" cy="624"/>
            </a:xfrm>
            <a:custGeom>
              <a:avLst/>
              <a:gdLst>
                <a:gd name="T0" fmla="*/ 0 w 20551"/>
                <a:gd name="T1" fmla="*/ 0 h 21600"/>
                <a:gd name="T2" fmla="*/ 0 w 20551"/>
                <a:gd name="T3" fmla="*/ 0 h 21600"/>
                <a:gd name="T4" fmla="*/ 0 w 20551"/>
                <a:gd name="T5" fmla="*/ 0 h 21600"/>
                <a:gd name="T6" fmla="*/ 0 60000 65536"/>
                <a:gd name="T7" fmla="*/ 0 60000 65536"/>
                <a:gd name="T8" fmla="*/ 0 60000 65536"/>
                <a:gd name="T9" fmla="*/ 0 w 20551"/>
                <a:gd name="T10" fmla="*/ 0 h 21600"/>
                <a:gd name="T11" fmla="*/ 20551 w 2055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551" h="21600" fill="none" extrusionOk="0">
                  <a:moveTo>
                    <a:pt x="20550" y="6649"/>
                  </a:moveTo>
                  <a:cubicBezTo>
                    <a:pt x="17666" y="15562"/>
                    <a:pt x="9367" y="21599"/>
                    <a:pt x="0" y="21600"/>
                  </a:cubicBezTo>
                </a:path>
                <a:path w="20551" h="21600" stroke="0" extrusionOk="0">
                  <a:moveTo>
                    <a:pt x="20550" y="6649"/>
                  </a:moveTo>
                  <a:cubicBezTo>
                    <a:pt x="17666" y="15562"/>
                    <a:pt x="9367" y="21599"/>
                    <a:pt x="0" y="21600"/>
                  </a:cubicBezTo>
                  <a:lnTo>
                    <a:pt x="0" y="0"/>
                  </a:lnTo>
                  <a:lnTo>
                    <a:pt x="20550" y="6649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398" name="Arc 26"/>
            <p:cNvSpPr>
              <a:spLocks/>
            </p:cNvSpPr>
            <p:nvPr/>
          </p:nvSpPr>
          <p:spPr bwMode="auto">
            <a:xfrm>
              <a:off x="2256" y="1632"/>
              <a:ext cx="2259" cy="672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59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399" name="Arc 27"/>
            <p:cNvSpPr>
              <a:spLocks/>
            </p:cNvSpPr>
            <p:nvPr/>
          </p:nvSpPr>
          <p:spPr bwMode="auto">
            <a:xfrm>
              <a:off x="2256" y="1824"/>
              <a:ext cx="2258" cy="576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59" y="6302"/>
                  </a:moveTo>
                  <a:cubicBezTo>
                    <a:pt x="17887" y="15391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59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400" name="Arc 28"/>
            <p:cNvSpPr>
              <a:spLocks/>
            </p:cNvSpPr>
            <p:nvPr/>
          </p:nvSpPr>
          <p:spPr bwMode="auto">
            <a:xfrm>
              <a:off x="2304" y="2016"/>
              <a:ext cx="2163" cy="480"/>
            </a:xfrm>
            <a:custGeom>
              <a:avLst/>
              <a:gdLst>
                <a:gd name="T0" fmla="*/ 0 w 20660"/>
                <a:gd name="T1" fmla="*/ 0 h 21600"/>
                <a:gd name="T2" fmla="*/ 0 w 20660"/>
                <a:gd name="T3" fmla="*/ 0 h 21600"/>
                <a:gd name="T4" fmla="*/ 0 w 20660"/>
                <a:gd name="T5" fmla="*/ 0 h 21600"/>
                <a:gd name="T6" fmla="*/ 0 60000 65536"/>
                <a:gd name="T7" fmla="*/ 0 60000 65536"/>
                <a:gd name="T8" fmla="*/ 0 60000 65536"/>
                <a:gd name="T9" fmla="*/ 0 w 20660"/>
                <a:gd name="T10" fmla="*/ 0 h 21600"/>
                <a:gd name="T11" fmla="*/ 20660 w 2066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60" h="21600" fill="none" extrusionOk="0">
                  <a:moveTo>
                    <a:pt x="20660" y="6302"/>
                  </a:moveTo>
                  <a:cubicBezTo>
                    <a:pt x="17887" y="15390"/>
                    <a:pt x="9501" y="21599"/>
                    <a:pt x="0" y="21600"/>
                  </a:cubicBezTo>
                </a:path>
                <a:path w="20660" h="21600" stroke="0" extrusionOk="0">
                  <a:moveTo>
                    <a:pt x="20660" y="6302"/>
                  </a:moveTo>
                  <a:cubicBezTo>
                    <a:pt x="17887" y="15390"/>
                    <a:pt x="9501" y="21599"/>
                    <a:pt x="0" y="21600"/>
                  </a:cubicBezTo>
                  <a:lnTo>
                    <a:pt x="0" y="0"/>
                  </a:lnTo>
                  <a:lnTo>
                    <a:pt x="20660" y="6302"/>
                  </a:lnTo>
                  <a:close/>
                </a:path>
              </a:pathLst>
            </a:custGeom>
            <a:noFill/>
            <a:ln w="12700" cap="rnd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01385" name="Group 29"/>
          <p:cNvGrpSpPr>
            <a:grpSpLocks/>
          </p:cNvGrpSpPr>
          <p:nvPr/>
        </p:nvGrpSpPr>
        <p:grpSpPr bwMode="auto">
          <a:xfrm>
            <a:off x="3352800" y="3048000"/>
            <a:ext cx="1828800" cy="914400"/>
            <a:chOff x="1152" y="1920"/>
            <a:chExt cx="1152" cy="576"/>
          </a:xfrm>
        </p:grpSpPr>
        <p:sp>
          <p:nvSpPr>
            <p:cNvPr id="101387" name="Line 30"/>
            <p:cNvSpPr>
              <a:spLocks noChangeShapeType="1"/>
            </p:cNvSpPr>
            <p:nvPr/>
          </p:nvSpPr>
          <p:spPr bwMode="auto">
            <a:xfrm>
              <a:off x="1169" y="1920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388" name="Line 31"/>
            <p:cNvSpPr>
              <a:spLocks noChangeShapeType="1"/>
            </p:cNvSpPr>
            <p:nvPr/>
          </p:nvSpPr>
          <p:spPr bwMode="auto">
            <a:xfrm>
              <a:off x="1152" y="2016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389" name="Line 32"/>
            <p:cNvSpPr>
              <a:spLocks noChangeShapeType="1"/>
            </p:cNvSpPr>
            <p:nvPr/>
          </p:nvSpPr>
          <p:spPr bwMode="auto">
            <a:xfrm>
              <a:off x="1152" y="2112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390" name="Line 33"/>
            <p:cNvSpPr>
              <a:spLocks noChangeShapeType="1"/>
            </p:cNvSpPr>
            <p:nvPr/>
          </p:nvSpPr>
          <p:spPr bwMode="auto">
            <a:xfrm>
              <a:off x="1152" y="2208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391" name="Line 34"/>
            <p:cNvSpPr>
              <a:spLocks noChangeShapeType="1"/>
            </p:cNvSpPr>
            <p:nvPr/>
          </p:nvSpPr>
          <p:spPr bwMode="auto">
            <a:xfrm>
              <a:off x="1152" y="2304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392" name="Line 35"/>
            <p:cNvSpPr>
              <a:spLocks noChangeShapeType="1"/>
            </p:cNvSpPr>
            <p:nvPr/>
          </p:nvSpPr>
          <p:spPr bwMode="auto">
            <a:xfrm>
              <a:off x="1152" y="2400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393" name="Line 36"/>
            <p:cNvSpPr>
              <a:spLocks noChangeShapeType="1"/>
            </p:cNvSpPr>
            <p:nvPr/>
          </p:nvSpPr>
          <p:spPr bwMode="auto">
            <a:xfrm>
              <a:off x="1169" y="2496"/>
              <a:ext cx="113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138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BCC004-467D-4E3B-82C9-A4DCA78A6FC1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64603"/>
      </p:ext>
    </p:extLst>
  </p:cSld>
  <p:clrMapOvr>
    <a:masterClrMapping/>
  </p:clrMapOvr>
  <p:transition advTm="1000"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1703389" y="979489"/>
            <a:ext cx="8569325" cy="4530725"/>
          </a:xfrm>
        </p:spPr>
        <p:txBody>
          <a:bodyPr/>
          <a:lstStyle/>
          <a:p>
            <a:pPr algn="just" rtl="1" eaLnBrk="1" hangingPunct="1"/>
            <a:r>
              <a:rPr lang="fa-IR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با طراحي لوله كاتدي و انجام آزمايشات تامسون  وجود ذرات ريز اتمي اثبات گرديد.</a:t>
            </a:r>
          </a:p>
          <a:p>
            <a:pPr algn="just" rtl="1" eaLnBrk="1" hangingPunct="1"/>
            <a:r>
              <a:rPr lang="fa-IR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تامسون نشان داد كه اشعه كاتدي جرياني از ذرات باردار منفي است و او اين ذرات را الكترون ناميد.</a:t>
            </a:r>
            <a:endParaRPr lang="en-US" altLang="en-US" sz="200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just" rtl="1" eaLnBrk="1" hangingPunct="1"/>
            <a:r>
              <a:rPr lang="fa-IR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اگر لوله كاتدي به اندازه كافي تخليه گردد، جريان الكتريسيته از طرف كاتد به طرف آند  بصورت جرياني از الكترونها بر قرار مي شود.</a:t>
            </a:r>
          </a:p>
          <a:p>
            <a:pPr algn="just" rtl="1" eaLnBrk="1" hangingPunct="1"/>
            <a:r>
              <a:rPr lang="fa-IR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جريان حاصل از كاتد ،هم توسط ميدان الكتريكي و هم توسط ميدان مغناطيسي منحرف مي شود.</a:t>
            </a:r>
            <a:endParaRPr lang="en-US" altLang="en-US" sz="200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just" rtl="1" eaLnBrk="1" hangingPunct="1"/>
            <a:r>
              <a:rPr lang="fa-IR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پرتو کاتدی ماهیت ذره ای دارد نه موجی.</a:t>
            </a:r>
          </a:p>
          <a:p>
            <a:pPr algn="just" rtl="1" eaLnBrk="1" hangingPunct="1"/>
            <a:r>
              <a:rPr lang="fa-IR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ذره های سازنده ی پرتو کاتدی(الکترون ها) به صورت خط مستقیم حرکت می کنند.</a:t>
            </a:r>
          </a:p>
          <a:p>
            <a:pPr algn="just" rtl="1" eaLnBrk="1" hangingPunct="1"/>
            <a:r>
              <a:rPr lang="fa-IR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الکترون ها در ساختار تمام فلزات وجود دارند.</a:t>
            </a:r>
          </a:p>
          <a:p>
            <a:pPr algn="just" rtl="1" eaLnBrk="1" hangingPunct="1"/>
            <a:r>
              <a:rPr lang="fa-IR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رنگ مشاهده شده در لامپ کاتدی به گاز موجود در آن مرتبط است.</a:t>
            </a:r>
          </a:p>
          <a:p>
            <a:pPr algn="just" rtl="1" eaLnBrk="1" hangingPunct="1"/>
            <a:r>
              <a:rPr lang="fa-IR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تامسون توانست برای اولین بار نسبت بار به جرم  برای الکترون را محاسبه کند.</a:t>
            </a:r>
            <a:endParaRPr lang="en-US" altLang="en-US" sz="200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just" rtl="1" eaLnBrk="1" hangingPunct="1"/>
            <a:r>
              <a:rPr lang="fa-IR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نسبت  </a:t>
            </a:r>
            <a:r>
              <a:rPr lang="en-US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 e/m </a:t>
            </a:r>
            <a:r>
              <a:rPr lang="fa-IR" altLang="en-US" sz="2000">
                <a:latin typeface="Times New Roman" panose="02020603050405020304" pitchFamily="18" charset="0"/>
                <a:cs typeface="B Nazanin" panose="00000400000000000000" pitchFamily="2" charset="-78"/>
              </a:rPr>
              <a:t>مستقل از نوع گاز داخل لوله بوده و ثابت است، اين واقعيت نشان مي دهد كه الكترون يك ذره بنيادي و مشترك درتمام  اتمهاست.</a:t>
            </a:r>
          </a:p>
          <a:p>
            <a:pPr algn="just" rtl="1" eaLnBrk="1" hangingPunct="1"/>
            <a:endParaRPr lang="fa-IR" altLang="en-US" sz="200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4705351" y="42863"/>
            <a:ext cx="3205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>
                <a:solidFill>
                  <a:prstClr val="black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نتايج آزمايشات </a:t>
            </a:r>
            <a:r>
              <a:rPr lang="fa-IR" altLang="en-US" sz="3600">
                <a:solidFill>
                  <a:prstClr val="black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تامسون</a:t>
            </a:r>
            <a:endParaRPr lang="en-US" altLang="en-US" sz="3600">
              <a:solidFill>
                <a:prstClr val="black"/>
              </a:solidFill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03428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7AC1C9-EEF4-48B6-A46A-A09ACC3583AC}" type="slidenum">
              <a:rPr lang="ar-SA" altLang="en-US" sz="1400">
                <a:solidFill>
                  <a:srgbClr val="FFFFFF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 sz="1400">
              <a:solidFill>
                <a:srgbClr val="FFFFFF"/>
              </a:solidFill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59150" y="31751"/>
            <a:ext cx="7031038" cy="1939925"/>
          </a:xfrm>
        </p:spPr>
        <p:txBody>
          <a:bodyPr vert="horz" wrap="square" lIns="92075" tIns="46038" rIns="92075" bIns="46038" anchor="t" anchorCtr="1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fa-IR" altLang="en-US" b="1" dirty="0">
                <a:cs typeface="B Nazanin" panose="00000400000000000000" pitchFamily="2" charset="-78"/>
              </a:rPr>
              <a:t/>
            </a:r>
            <a:br>
              <a:rPr lang="fa-IR" altLang="en-US" b="1" dirty="0">
                <a:cs typeface="B Nazanin" panose="00000400000000000000" pitchFamily="2" charset="-78"/>
              </a:rPr>
            </a:br>
            <a:r>
              <a:rPr lang="fa-IR" altLang="en-US" b="1" dirty="0">
                <a:cs typeface="B Nazanin" panose="00000400000000000000" pitchFamily="2" charset="-78"/>
              </a:rPr>
              <a:t>مدل اتمي </a:t>
            </a:r>
            <a:r>
              <a:rPr lang="fa-IR" altLang="en-US" b="1" dirty="0" smtClean="0">
                <a:cs typeface="B Nazanin" panose="00000400000000000000" pitchFamily="2" charset="-78"/>
              </a:rPr>
              <a:t>تامسون</a:t>
            </a:r>
            <a:br>
              <a:rPr lang="fa-IR" altLang="en-US" b="1" dirty="0" smtClean="0">
                <a:cs typeface="B Nazanin" panose="00000400000000000000" pitchFamily="2" charset="-78"/>
              </a:rPr>
            </a:br>
            <a:r>
              <a:rPr lang="fa-IR" altLang="en-US" b="1" dirty="0" smtClean="0">
                <a:cs typeface="B Nazanin" panose="00000400000000000000" pitchFamily="2" charset="-78"/>
              </a:rPr>
              <a:t>مدل </a:t>
            </a:r>
            <a:r>
              <a:rPr lang="fa-IR" altLang="en-US" b="1" dirty="0">
                <a:cs typeface="B Nazanin" panose="00000400000000000000" pitchFamily="2" charset="-78"/>
              </a:rPr>
              <a:t>كيك </a:t>
            </a:r>
            <a:r>
              <a:rPr lang="fa-IR" altLang="en-US" b="1" dirty="0" smtClean="0">
                <a:cs typeface="B Nazanin" panose="00000400000000000000" pitchFamily="2" charset="-78"/>
              </a:rPr>
              <a:t>كشمشي </a:t>
            </a:r>
            <a:br>
              <a:rPr lang="fa-IR" altLang="en-US" b="1" dirty="0" smtClean="0">
                <a:cs typeface="B Nazanin" panose="00000400000000000000" pitchFamily="2" charset="-78"/>
              </a:rPr>
            </a:br>
            <a:endParaRPr lang="en-US" altLang="en-US" b="1" dirty="0" smtClean="0">
              <a:cs typeface="B Nazanin" panose="00000400000000000000" pitchFamily="2" charset="-78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497012" y="2344739"/>
            <a:ext cx="8893176" cy="5621337"/>
          </a:xfrm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algn="just" rtl="1" eaLnBrk="1" hangingPunct="1"/>
            <a:r>
              <a:rPr lang="fa-IR" altLang="en-US" smtClean="0">
                <a:cs typeface="B Nazanin" panose="00000400000000000000" pitchFamily="2" charset="-78"/>
              </a:rPr>
              <a:t>مدل اتمی تامسون یکی از کوشش‌ها برای توضیح ساختمان اتم در آغاز قرن بیستم بود.</a:t>
            </a:r>
          </a:p>
          <a:p>
            <a:pPr algn="just" rtl="1" eaLnBrk="1" hangingPunct="1"/>
            <a:r>
              <a:rPr lang="fa-IR" altLang="en-US" smtClean="0">
                <a:cs typeface="B Nazanin" panose="00000400000000000000" pitchFamily="2" charset="-78"/>
              </a:rPr>
              <a:t> مطابق این مدل:</a:t>
            </a:r>
          </a:p>
          <a:p>
            <a:pPr algn="just" rtl="1" eaLnBrk="1" hangingPunct="1"/>
            <a:r>
              <a:rPr lang="fa-IR" altLang="en-US" smtClean="0">
                <a:cs typeface="B Nazanin" panose="00000400000000000000" pitchFamily="2" charset="-78"/>
              </a:rPr>
              <a:t>1. اتم از سیالی با بار مثبت تشکیل شده و به شکل کره می باشد.</a:t>
            </a:r>
          </a:p>
          <a:p>
            <a:pPr algn="just" rtl="1" eaLnBrk="1" hangingPunct="1"/>
            <a:r>
              <a:rPr lang="fa-IR" altLang="en-US" smtClean="0">
                <a:cs typeface="B Nazanin" panose="00000400000000000000" pitchFamily="2" charset="-78"/>
              </a:rPr>
              <a:t>2. جرم این سیال با بار مثبت 0 است.</a:t>
            </a:r>
          </a:p>
          <a:p>
            <a:pPr algn="just" rtl="1" eaLnBrk="1" hangingPunct="1"/>
            <a:r>
              <a:rPr lang="fa-IR" altLang="en-US" smtClean="0">
                <a:cs typeface="B Nazanin" panose="00000400000000000000" pitchFamily="2" charset="-78"/>
              </a:rPr>
              <a:t>3. الکترون ها به صورت ذراتی با بار منفی درون سیال مثبت پراکنده شده اند.</a:t>
            </a:r>
          </a:p>
          <a:p>
            <a:pPr algn="just" rtl="1" eaLnBrk="1" hangingPunct="1"/>
            <a:r>
              <a:rPr lang="fa-IR" altLang="en-US" smtClean="0">
                <a:cs typeface="B Nazanin" panose="00000400000000000000" pitchFamily="2" charset="-78"/>
              </a:rPr>
              <a:t>4. تمام جرم اتم به دلیل جرم الکترونهایش است.</a:t>
            </a:r>
          </a:p>
          <a:p>
            <a:pPr algn="just" rtl="1" eaLnBrk="1" hangingPunct="1"/>
            <a:r>
              <a:rPr lang="fa-IR" altLang="en-US" smtClean="0">
                <a:cs typeface="B Nazanin" panose="00000400000000000000" pitchFamily="2" charset="-78"/>
              </a:rPr>
              <a:t>5. علت پایداری اتم وجود جاذبه و دافعه ی متناسب در بین بار های مثبت و منفی اتم است.</a:t>
            </a:r>
          </a:p>
          <a:p>
            <a:pPr algn="just" rtl="1" eaLnBrk="1" hangingPunct="1"/>
            <a:endParaRPr lang="en-US" altLang="en-US" smtClean="0">
              <a:cs typeface="B Nazanin" panose="00000400000000000000" pitchFamily="2" charset="-78"/>
            </a:endParaRPr>
          </a:p>
        </p:txBody>
      </p:sp>
      <p:sp>
        <p:nvSpPr>
          <p:cNvPr id="104452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B3E928-C35B-489C-BF1E-007656CEFC40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104453" name="Picture 16" descr="Plum pudding atom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404813"/>
            <a:ext cx="1871663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0274" y="30588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899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3E3D2D"/>
                </a:solidFill>
              </a:rPr>
              <a:t>End of Lecture</a:t>
            </a:r>
            <a:endParaRPr lang="en-US" dirty="0"/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3F0E93-1028-4ADF-9B43-D98186370DDD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05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4"/>
          <p:cNvSpPr txBox="1">
            <a:spLocks noChangeArrowheads="1"/>
          </p:cNvSpPr>
          <p:nvPr/>
        </p:nvSpPr>
        <p:spPr bwMode="auto">
          <a:xfrm>
            <a:off x="2424114" y="3213100"/>
            <a:ext cx="7686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 altLang="en-US" sz="2400" b="1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65539" name="Rectangle 5"/>
          <p:cNvSpPr>
            <a:spLocks noChangeArrowheads="1"/>
          </p:cNvSpPr>
          <p:nvPr/>
        </p:nvSpPr>
        <p:spPr bwMode="auto">
          <a:xfrm>
            <a:off x="4021669" y="3732213"/>
            <a:ext cx="319510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4000" b="1">
                <a:solidFill>
                  <a:prstClr val="black"/>
                </a:solidFill>
                <a:cs typeface="Times New Roman" panose="02020603050405020304" pitchFamily="18" charset="0"/>
              </a:rPr>
              <a:t>فصل دوم مورتیمر</a:t>
            </a:r>
            <a:endParaRPr lang="en-US" altLang="en-US" sz="4000" b="1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65540" name="Rectangle 6"/>
          <p:cNvSpPr>
            <a:spLocks noChangeArrowheads="1"/>
          </p:cNvSpPr>
          <p:nvPr/>
        </p:nvSpPr>
        <p:spPr bwMode="auto">
          <a:xfrm>
            <a:off x="2145168" y="1700214"/>
            <a:ext cx="824456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8000" b="1">
                <a:solidFill>
                  <a:prstClr val="black"/>
                </a:solidFill>
                <a:cs typeface="Times New Roman" panose="02020603050405020304" pitchFamily="18" charset="0"/>
              </a:rPr>
              <a:t>مقدمه ای بر نظریه اتمی</a:t>
            </a:r>
          </a:p>
        </p:txBody>
      </p:sp>
      <p:pic>
        <p:nvPicPr>
          <p:cNvPr id="65541" name="Picture 7" descr="Li_anim_transp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404814"/>
            <a:ext cx="12858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506761C-B437-4349-A319-DF94C43269D9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5"/>
          <p:cNvSpPr txBox="1">
            <a:spLocks noChangeArrowheads="1"/>
          </p:cNvSpPr>
          <p:nvPr/>
        </p:nvSpPr>
        <p:spPr bwMode="auto">
          <a:xfrm>
            <a:off x="5221432" y="115888"/>
            <a:ext cx="207140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4000">
                <a:solidFill>
                  <a:prstClr val="black"/>
                </a:solidFill>
                <a:cs typeface="Times New Roman" panose="02020603050405020304" pitchFamily="18" charset="0"/>
              </a:rPr>
              <a:t>تاريخچه اتم</a:t>
            </a:r>
            <a:endParaRPr lang="en-US" altLang="en-US" sz="400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66563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2C038E-FAF6-49C0-B440-CE242AC9B87F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74825" y="1116014"/>
            <a:ext cx="8497888" cy="45354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77025" y="5805488"/>
            <a:ext cx="2959100" cy="908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3" descr="democritu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4" y="258764"/>
            <a:ext cx="15335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Rectangle 4"/>
          <p:cNvSpPr>
            <a:spLocks noChangeArrowheads="1"/>
          </p:cNvSpPr>
          <p:nvPr/>
        </p:nvSpPr>
        <p:spPr bwMode="auto">
          <a:xfrm>
            <a:off x="2081214" y="1989139"/>
            <a:ext cx="1074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fa-IR" altLang="en-US" sz="2400">
                <a:solidFill>
                  <a:prstClr val="black"/>
                </a:solidFill>
                <a:cs typeface="Times New Roman" panose="02020603050405020304" pitchFamily="18" charset="0"/>
              </a:rPr>
              <a:t>دموكريتوس</a:t>
            </a:r>
            <a:endParaRPr lang="en-US" altLang="en-US" sz="240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66568" name="Text Box 2"/>
          <p:cNvSpPr txBox="1">
            <a:spLocks noChangeArrowheads="1"/>
          </p:cNvSpPr>
          <p:nvPr/>
        </p:nvSpPr>
        <p:spPr bwMode="auto">
          <a:xfrm>
            <a:off x="1524001" y="2932114"/>
            <a:ext cx="47529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2400">
                <a:solidFill>
                  <a:prstClr val="black"/>
                </a:solidFill>
                <a:cs typeface="Times New Roman" panose="02020603050405020304" pitchFamily="18" charset="0"/>
              </a:rPr>
              <a:t> كوچكترين جزء هر عنصر كه تمام ويژگيهاي آن را داراست.</a:t>
            </a:r>
          </a:p>
        </p:txBody>
      </p:sp>
      <p:sp>
        <p:nvSpPr>
          <p:cNvPr id="66569" name="TextBox 1"/>
          <p:cNvSpPr txBox="1">
            <a:spLocks noChangeArrowheads="1"/>
          </p:cNvSpPr>
          <p:nvPr/>
        </p:nvSpPr>
        <p:spPr bwMode="auto">
          <a:xfrm>
            <a:off x="8775714" y="504826"/>
            <a:ext cx="14430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>
                <a:solidFill>
                  <a:prstClr val="black"/>
                </a:solidFill>
                <a:cs typeface="Times New Roman" panose="02020603050405020304" pitchFamily="18" charset="0"/>
              </a:rPr>
              <a:t>ایده اولیه:</a:t>
            </a:r>
            <a:endParaRPr lang="en-US" altLang="en-US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546F14-0762-4647-8B9A-F1D11499813E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4751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7575" y="333375"/>
            <a:ext cx="5257800" cy="5257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1524001" y="5805488"/>
            <a:ext cx="7991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2400">
                <a:solidFill>
                  <a:prstClr val="black"/>
                </a:solidFill>
                <a:cs typeface="Times New Roman" panose="02020603050405020304" pitchFamily="18" charset="0"/>
              </a:rPr>
              <a:t>- با آميختن اين عناصر به نسبتهاي گوناگون، تمامي اجسام حاصل مي شوند.</a:t>
            </a:r>
            <a:endParaRPr lang="en-US" altLang="en-US" sz="240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1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EF19D3-78B1-4AB6-B112-FE2F10E90FC8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4761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3913" y="269876"/>
            <a:ext cx="5759450" cy="2111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61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09875" y="2498725"/>
            <a:ext cx="6821488" cy="22479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616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32163" y="4902200"/>
            <a:ext cx="5715000" cy="1924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0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20E280-0A45-4B04-93BB-685C46B1DD3E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477186" name="Picture 2"/>
          <p:cNvPicPr>
            <a:picLocks noChangeAspect="1" noChangeArrowheads="1"/>
          </p:cNvPicPr>
          <p:nvPr/>
        </p:nvPicPr>
        <p:blipFill rotWithShape="1">
          <a:blip r:embed="rId4"/>
          <a:srcRect b="35758"/>
          <a:stretch/>
        </p:blipFill>
        <p:spPr bwMode="auto">
          <a:xfrm>
            <a:off x="1631950" y="260351"/>
            <a:ext cx="8642350" cy="28924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TextBox 1"/>
          <p:cNvSpPr txBox="1">
            <a:spLocks noChangeArrowheads="1"/>
          </p:cNvSpPr>
          <p:nvPr/>
        </p:nvSpPr>
        <p:spPr bwMode="auto">
          <a:xfrm>
            <a:off x="2301875" y="4076700"/>
            <a:ext cx="7302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2400">
                <a:solidFill>
                  <a:prstClr val="black"/>
                </a:solidFill>
                <a:cs typeface="B Nazanin" panose="00000400000000000000" pitchFamily="2" charset="-78"/>
              </a:rPr>
              <a:t>با استفاده از قوانین بقای جرم و نسبت های معین دالتون نظریه اتمی خود را بیان کرد.</a:t>
            </a:r>
            <a:endParaRPr lang="en-US" altLang="en-US" sz="240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3"/>
          <p:cNvGraphicFramePr>
            <a:graphicFrameLocks noChangeAspect="1"/>
          </p:cNvGraphicFramePr>
          <p:nvPr/>
        </p:nvGraphicFramePr>
        <p:xfrm>
          <a:off x="1774826" y="188914"/>
          <a:ext cx="1960563" cy="237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5" imgW="2762636" imgH="3352381" progId="Paint.Picture">
                  <p:embed/>
                </p:oleObj>
              </mc:Choice>
              <mc:Fallback>
                <p:oleObj name="Bitmap Image" r:id="rId5" imgW="2762636" imgH="3352381" progId="Paint.Picture">
                  <p:embed/>
                  <p:pic>
                    <p:nvPicPr>
                      <p:cNvPr id="7065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6" y="188914"/>
                        <a:ext cx="1960563" cy="237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Rectangle 4"/>
          <p:cNvSpPr>
            <a:spLocks noChangeArrowheads="1"/>
          </p:cNvSpPr>
          <p:nvPr/>
        </p:nvSpPr>
        <p:spPr bwMode="auto">
          <a:xfrm>
            <a:off x="4106863" y="476250"/>
            <a:ext cx="56118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b="1">
                <a:solidFill>
                  <a:prstClr val="black"/>
                </a:solidFill>
                <a:cs typeface="B Nazanin" panose="00000400000000000000" pitchFamily="2" charset="-78"/>
              </a:rPr>
              <a:t>نظريه اتمي دالتون سالهاي 1807-1803</a:t>
            </a:r>
            <a:endParaRPr lang="en-US" altLang="en-US" b="1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sp>
        <p:nvSpPr>
          <p:cNvPr id="7066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F84884-C9F4-4AD7-87FF-B466820019F2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/>
          <a:srcRect t="15674"/>
          <a:stretch/>
        </p:blipFill>
        <p:spPr bwMode="auto">
          <a:xfrm>
            <a:off x="1587500" y="2689226"/>
            <a:ext cx="8751888" cy="37639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4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EFE9BC-3071-4A7D-B6F1-BC30D891F2EA}" type="slidenum">
              <a:rPr lang="ar-SA" altLang="en-US" sz="1400">
                <a:solidFill>
                  <a:srgbClr val="FFFFFF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 sz="140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7514" y="908050"/>
            <a:ext cx="8650287" cy="27114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TextBox 1"/>
          <p:cNvSpPr txBox="1">
            <a:spLocks noChangeArrowheads="1"/>
          </p:cNvSpPr>
          <p:nvPr/>
        </p:nvSpPr>
        <p:spPr bwMode="auto">
          <a:xfrm>
            <a:off x="2111375" y="3984625"/>
            <a:ext cx="7945438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2800">
                <a:solidFill>
                  <a:prstClr val="black"/>
                </a:solidFill>
                <a:cs typeface="B Nazanin" panose="00000400000000000000" pitchFamily="2" charset="-78"/>
              </a:rPr>
              <a:t>یا</a:t>
            </a:r>
          </a:p>
          <a:p>
            <a:pPr algn="ct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 sz="2800">
                <a:solidFill>
                  <a:prstClr val="black"/>
                </a:solidFill>
                <a:cs typeface="B Nazanin" panose="00000400000000000000" pitchFamily="2" charset="-78"/>
              </a:rPr>
              <a:t>هرگاه دو عنصر </a:t>
            </a:r>
            <a:r>
              <a:rPr lang="en-US" altLang="en-US" sz="2800">
                <a:solidFill>
                  <a:prstClr val="black"/>
                </a:solidFill>
                <a:cs typeface="B Nazanin" panose="00000400000000000000" pitchFamily="2" charset="-78"/>
              </a:rPr>
              <a:t>A </a:t>
            </a:r>
            <a:r>
              <a:rPr lang="fa-IR" altLang="en-US" sz="2800">
                <a:solidFill>
                  <a:prstClr val="black"/>
                </a:solidFill>
                <a:cs typeface="B Nazanin" panose="00000400000000000000" pitchFamily="2" charset="-78"/>
              </a:rPr>
              <a:t>  و  </a:t>
            </a:r>
            <a:r>
              <a:rPr lang="en-US" altLang="en-US" sz="2800">
                <a:solidFill>
                  <a:prstClr val="black"/>
                </a:solidFill>
                <a:cs typeface="B Nazanin" panose="00000400000000000000" pitchFamily="2" charset="-78"/>
              </a:rPr>
              <a:t>B</a:t>
            </a:r>
            <a:r>
              <a:rPr lang="fa-IR" altLang="en-US" sz="2800">
                <a:solidFill>
                  <a:prstClr val="black"/>
                </a:solidFill>
                <a:cs typeface="B Nazanin" panose="00000400000000000000" pitchFamily="2" charset="-78"/>
              </a:rPr>
              <a:t>  با هم بیش از یک ترکیب تشکیل دهند نسبت بین مقادیری از </a:t>
            </a:r>
            <a:r>
              <a:rPr lang="en-US" altLang="en-US" sz="2800">
                <a:solidFill>
                  <a:prstClr val="black"/>
                </a:solidFill>
                <a:cs typeface="B Nazanin" panose="00000400000000000000" pitchFamily="2" charset="-78"/>
              </a:rPr>
              <a:t>A </a:t>
            </a:r>
            <a:r>
              <a:rPr lang="fa-IR" altLang="en-US" sz="2800">
                <a:solidFill>
                  <a:prstClr val="black"/>
                </a:solidFill>
                <a:cs typeface="B Nazanin" panose="00000400000000000000" pitchFamily="2" charset="-78"/>
              </a:rPr>
              <a:t> که با مقدار ثابتی از </a:t>
            </a:r>
            <a:r>
              <a:rPr lang="en-US" altLang="en-US" sz="2800">
                <a:solidFill>
                  <a:prstClr val="black"/>
                </a:solidFill>
                <a:cs typeface="B Nazanin" panose="00000400000000000000" pitchFamily="2" charset="-78"/>
              </a:rPr>
              <a:t>B</a:t>
            </a:r>
            <a:r>
              <a:rPr lang="fa-IR" altLang="en-US" sz="2800">
                <a:solidFill>
                  <a:prstClr val="black"/>
                </a:solidFill>
                <a:cs typeface="B Nazanin" panose="00000400000000000000" pitchFamily="2" charset="-78"/>
              </a:rPr>
              <a:t> ترکیب شده اند همواره عدد کوچک و صحیح میباشد.</a:t>
            </a:r>
            <a:endParaRPr lang="en-US" altLang="en-US" sz="280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sp>
        <p:nvSpPr>
          <p:cNvPr id="71685" name="TextBox 1"/>
          <p:cNvSpPr txBox="1">
            <a:spLocks noChangeArrowheads="1"/>
          </p:cNvSpPr>
          <p:nvPr/>
        </p:nvSpPr>
        <p:spPr bwMode="auto">
          <a:xfrm>
            <a:off x="2417763" y="184150"/>
            <a:ext cx="5910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cs typeface="Titr" pitchFamily="2" charset="0"/>
              </a:defRPr>
            </a:lvl9pPr>
          </a:lstStyle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r>
              <a:rPr lang="fa-IR" altLang="en-US">
                <a:solidFill>
                  <a:prstClr val="black"/>
                </a:solidFill>
                <a:cs typeface="B Nazanin" panose="00000400000000000000" pitchFamily="2" charset="-78"/>
              </a:rPr>
              <a:t>بیان قانون سوم ترکیب شیمیایی توسط دالتون</a:t>
            </a:r>
            <a:endParaRPr lang="en-US" altLang="en-US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ustin">
    <a:dk1>
      <a:sysClr val="windowText" lastClr="000000"/>
    </a:dk1>
    <a:lt1>
      <a:sysClr val="window" lastClr="FFFFFF"/>
    </a:lt1>
    <a:dk2>
      <a:srgbClr val="3E3D2D"/>
    </a:dk2>
    <a:lt2>
      <a:srgbClr val="CAF278"/>
    </a:lt2>
    <a:accent1>
      <a:srgbClr val="94C600"/>
    </a:accent1>
    <a:accent2>
      <a:srgbClr val="71685A"/>
    </a:accent2>
    <a:accent3>
      <a:srgbClr val="FF6700"/>
    </a:accent3>
    <a:accent4>
      <a:srgbClr val="909465"/>
    </a:accent4>
    <a:accent5>
      <a:srgbClr val="956B43"/>
    </a:accent5>
    <a:accent6>
      <a:srgbClr val="FEA022"/>
    </a:accent6>
    <a:hlink>
      <a:srgbClr val="E68200"/>
    </a:hlink>
    <a:folHlink>
      <a:srgbClr val="FFA94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</Words>
  <Application>Microsoft Office PowerPoint</Application>
  <PresentationFormat>Widescreen</PresentationFormat>
  <Paragraphs>151</Paragraphs>
  <Slides>29</Slides>
  <Notes>14</Notes>
  <HiddenSlides>0</HiddenSlides>
  <MMClips>18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B Nazanin</vt:lpstr>
      <vt:lpstr>B Titr</vt:lpstr>
      <vt:lpstr>Calibri</vt:lpstr>
      <vt:lpstr>Century Schoolbook</vt:lpstr>
      <vt:lpstr>Times New Roman</vt:lpstr>
      <vt:lpstr>Titr</vt:lpstr>
      <vt:lpstr>Wingdings</vt:lpstr>
      <vt:lpstr>Wingdings 2</vt:lpstr>
      <vt:lpstr>Oriel</vt:lpstr>
      <vt:lpstr>Bitmap Image</vt:lpstr>
      <vt:lpstr>PowerPoint Presentation</vt:lpstr>
      <vt:lpstr>What is Chemistry?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كشف الكترون(لامپ کاتدی)</vt:lpstr>
      <vt:lpstr>PowerPoint Presentation</vt:lpstr>
      <vt:lpstr>PowerPoint Presentation</vt:lpstr>
      <vt:lpstr>PowerPoint Presentation</vt:lpstr>
      <vt:lpstr>آزمايش تامسون</vt:lpstr>
      <vt:lpstr>آزمايش تامسون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مدل اتمي تامسون مدل كيك كشمشي  </vt:lpstr>
      <vt:lpstr>End of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behzad</dc:creator>
  <cp:lastModifiedBy>behzad</cp:lastModifiedBy>
  <cp:revision>3</cp:revision>
  <dcterms:created xsi:type="dcterms:W3CDTF">2020-11-16T09:40:21Z</dcterms:created>
  <dcterms:modified xsi:type="dcterms:W3CDTF">2020-11-16T09:41:32Z</dcterms:modified>
</cp:coreProperties>
</file>